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Montserrat Bold" charset="1" panose="00000800000000000000"/>
      <p:regular r:id="rId20"/>
    </p:embeddedFont>
    <p:embeddedFont>
      <p:font typeface="Brown Sugar" charset="1" panose="02000506000000020004"/>
      <p:regular r:id="rId21"/>
    </p:embeddedFont>
    <p:embeddedFont>
      <p:font typeface="Montserrat" charset="1" panose="00000500000000000000"/>
      <p:regular r:id="rId22"/>
    </p:embeddedFont>
    <p:embeddedFont>
      <p:font typeface="Cormorant Garamond" charset="1" panose="00000500000000000000"/>
      <p:regular r:id="rId23"/>
    </p:embeddedFont>
    <p:embeddedFont>
      <p:font typeface="Cormorant Garamond Bold" charset="1" panose="00000800000000000000"/>
      <p:regular r:id="rId24"/>
    </p:embeddedFont>
    <p:embeddedFont>
      <p:font typeface="Breathing" charset="1" panose="020005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 Id="rId3" Target="../media/VAEqjRNfK4s.mp4" Type="http://schemas.openxmlformats.org/officeDocument/2006/relationships/video"/><Relationship Id="rId4" Target="../media/VAEqjRNfK4s.mp4" Type="http://schemas.microsoft.com/office/2007/relationships/media"/></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 Id="rId8" Target="../media/image43.png" Type="http://schemas.openxmlformats.org/officeDocument/2006/relationships/image"/><Relationship Id="rId9" Target="../media/image4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jpeg" Type="http://schemas.openxmlformats.org/officeDocument/2006/relationships/image"/><Relationship Id="rId4" Target="../media/image9.jpeg" Type="http://schemas.openxmlformats.org/officeDocument/2006/relationships/image"/><Relationship Id="rId5" Target="../media/image10.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9.jpeg" Type="http://schemas.openxmlformats.org/officeDocument/2006/relationships/image"/><Relationship Id="rId4" Target="../media/image12.jpeg" Type="http://schemas.openxmlformats.org/officeDocument/2006/relationships/image"/><Relationship Id="rId5" Target="../media/image13.jpeg" Type="http://schemas.openxmlformats.org/officeDocument/2006/relationships/image"/><Relationship Id="rId6" Target="../media/image14.jpeg" Type="http://schemas.openxmlformats.org/officeDocument/2006/relationships/image"/><Relationship Id="rId7" Target="../media/image15.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jpeg" Type="http://schemas.openxmlformats.org/officeDocument/2006/relationships/image"/><Relationship Id="rId5" Target="../media/image20.jpeg" Type="http://schemas.openxmlformats.org/officeDocument/2006/relationships/image"/><Relationship Id="rId6" Target="../media/image21.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svg" Type="http://schemas.openxmlformats.org/officeDocument/2006/relationships/image"/><Relationship Id="rId12" Target="../media/image30.png" Type="http://schemas.openxmlformats.org/officeDocument/2006/relationships/image"/><Relationship Id="rId13" Target="../media/image31.svg" Type="http://schemas.openxmlformats.org/officeDocument/2006/relationships/image"/><Relationship Id="rId14" Target="../media/image32.png" Type="http://schemas.openxmlformats.org/officeDocument/2006/relationships/image"/><Relationship Id="rId15" Target="../media/image33.svg" Type="http://schemas.openxmlformats.org/officeDocument/2006/relationships/image"/><Relationship Id="rId16" Target="../media/image34.png" Type="http://schemas.openxmlformats.org/officeDocument/2006/relationships/image"/><Relationship Id="rId17" Target="../media/image35.svg" Type="http://schemas.openxmlformats.org/officeDocument/2006/relationships/image"/><Relationship Id="rId18" Target="../media/image36.png" Type="http://schemas.openxmlformats.org/officeDocument/2006/relationships/image"/><Relationship Id="rId19" Target="../media/image37.svg" Type="http://schemas.openxmlformats.org/officeDocument/2006/relationships/image"/><Relationship Id="rId2" Target="../media/image22.png" Type="http://schemas.openxmlformats.org/officeDocument/2006/relationships/image"/><Relationship Id="rId3" Target="../media/image23.svg" Type="http://schemas.openxmlformats.org/officeDocument/2006/relationships/image"/><Relationship Id="rId4" Target="../media/image24.jpeg" Type="http://schemas.openxmlformats.org/officeDocument/2006/relationships/image"/><Relationship Id="rId5" Target="../media/image25.jpeg" Type="http://schemas.openxmlformats.org/officeDocument/2006/relationships/image"/><Relationship Id="rId6" Target="../media/image8.jpeg" Type="http://schemas.openxmlformats.org/officeDocument/2006/relationships/image"/><Relationship Id="rId7" Target="../media/image7.jpe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BEAEA"/>
        </a:solidFill>
      </p:bgPr>
    </p:bg>
    <p:spTree>
      <p:nvGrpSpPr>
        <p:cNvPr id="1" name=""/>
        <p:cNvGrpSpPr/>
        <p:nvPr/>
      </p:nvGrpSpPr>
      <p:grpSpPr>
        <a:xfrm>
          <a:off x="0" y="0"/>
          <a:ext cx="0" cy="0"/>
          <a:chOff x="0" y="0"/>
          <a:chExt cx="0" cy="0"/>
        </a:xfrm>
      </p:grpSpPr>
      <p:sp>
        <p:nvSpPr>
          <p:cNvPr name="TextBox 2" id="2"/>
          <p:cNvSpPr txBox="true"/>
          <p:nvPr/>
        </p:nvSpPr>
        <p:spPr>
          <a:xfrm rot="0">
            <a:off x="14445171" y="8156262"/>
            <a:ext cx="2195497" cy="480958"/>
          </a:xfrm>
          <a:prstGeom prst="rect">
            <a:avLst/>
          </a:prstGeom>
        </p:spPr>
        <p:txBody>
          <a:bodyPr anchor="t" rtlCol="false" tIns="0" lIns="0" bIns="0" rIns="0">
            <a:spAutoFit/>
          </a:bodyPr>
          <a:lstStyle/>
          <a:p>
            <a:pPr algn="r">
              <a:lnSpc>
                <a:spcPts val="1893"/>
              </a:lnSpc>
            </a:pPr>
            <a:r>
              <a:rPr lang="en-US" b="true" sz="1577" spc="39">
                <a:solidFill>
                  <a:srgbClr val="3B3B3B"/>
                </a:solidFill>
                <a:latin typeface="Montserrat Bold"/>
                <a:ea typeface="Montserrat Bold"/>
                <a:cs typeface="Montserrat Bold"/>
                <a:sym typeface="Montserrat Bold"/>
              </a:rPr>
              <a:t>ALDENAIRE &amp; PARTNERS</a:t>
            </a:r>
          </a:p>
        </p:txBody>
      </p:sp>
      <p:sp>
        <p:nvSpPr>
          <p:cNvPr name="Freeform 3" id="3"/>
          <p:cNvSpPr/>
          <p:nvPr/>
        </p:nvSpPr>
        <p:spPr>
          <a:xfrm flipH="false" flipV="false" rot="0">
            <a:off x="15840977" y="7364780"/>
            <a:ext cx="595893" cy="767543"/>
          </a:xfrm>
          <a:custGeom>
            <a:avLst/>
            <a:gdLst/>
            <a:ahLst/>
            <a:cxnLst/>
            <a:rect r="r" b="b" t="t" l="l"/>
            <a:pathLst>
              <a:path h="767543" w="595893">
                <a:moveTo>
                  <a:pt x="0" y="0"/>
                </a:moveTo>
                <a:lnTo>
                  <a:pt x="595893" y="0"/>
                </a:lnTo>
                <a:lnTo>
                  <a:pt x="595893" y="767543"/>
                </a:lnTo>
                <a:lnTo>
                  <a:pt x="0" y="7675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6157821" y="7690665"/>
            <a:ext cx="619201" cy="659039"/>
          </a:xfrm>
          <a:prstGeom prst="rect">
            <a:avLst/>
          </a:prstGeom>
        </p:spPr>
        <p:txBody>
          <a:bodyPr anchor="t" rtlCol="false" tIns="0" lIns="0" bIns="0" rIns="0">
            <a:spAutoFit/>
          </a:bodyPr>
          <a:lstStyle/>
          <a:p>
            <a:pPr algn="ctr">
              <a:lnSpc>
                <a:spcPts val="4811"/>
              </a:lnSpc>
            </a:pPr>
            <a:r>
              <a:rPr lang="en-US" sz="4959" spc="-9">
                <a:solidFill>
                  <a:srgbClr val="3B3B3B"/>
                </a:solidFill>
                <a:latin typeface="Brown Sugar"/>
                <a:ea typeface="Brown Sugar"/>
                <a:cs typeface="Brown Sugar"/>
                <a:sym typeface="Brown Sugar"/>
              </a:rPr>
              <a:t>A</a:t>
            </a:r>
          </a:p>
        </p:txBody>
      </p:sp>
      <p:sp>
        <p:nvSpPr>
          <p:cNvPr name="AutoShape 5" id="5"/>
          <p:cNvSpPr/>
          <p:nvPr/>
        </p:nvSpPr>
        <p:spPr>
          <a:xfrm>
            <a:off x="927422" y="0"/>
            <a:ext cx="0" cy="4572000"/>
          </a:xfrm>
          <a:prstGeom prst="line">
            <a:avLst/>
          </a:prstGeom>
          <a:ln cap="flat" w="28575">
            <a:solidFill>
              <a:srgbClr val="FFFFFF"/>
            </a:solidFill>
            <a:prstDash val="solid"/>
            <a:headEnd type="none" len="sm" w="sm"/>
            <a:tailEnd type="none" len="sm" w="sm"/>
          </a:ln>
        </p:spPr>
      </p:sp>
      <p:sp>
        <p:nvSpPr>
          <p:cNvPr name="AutoShape 6" id="6"/>
          <p:cNvSpPr/>
          <p:nvPr/>
        </p:nvSpPr>
        <p:spPr>
          <a:xfrm>
            <a:off x="435699" y="1014412"/>
            <a:ext cx="7184301" cy="0"/>
          </a:xfrm>
          <a:prstGeom prst="line">
            <a:avLst/>
          </a:prstGeom>
          <a:ln cap="flat" w="28575">
            <a:solidFill>
              <a:srgbClr val="FFFFFF"/>
            </a:solidFill>
            <a:prstDash val="solid"/>
            <a:headEnd type="none" len="sm" w="sm"/>
            <a:tailEnd type="none" len="sm" w="sm"/>
          </a:ln>
        </p:spPr>
      </p:sp>
      <p:sp>
        <p:nvSpPr>
          <p:cNvPr name="AutoShape 7" id="7"/>
          <p:cNvSpPr/>
          <p:nvPr/>
        </p:nvSpPr>
        <p:spPr>
          <a:xfrm>
            <a:off x="10668000" y="9244012"/>
            <a:ext cx="7184301" cy="0"/>
          </a:xfrm>
          <a:prstGeom prst="line">
            <a:avLst/>
          </a:prstGeom>
          <a:ln cap="flat" w="28575">
            <a:solidFill>
              <a:srgbClr val="FFFFFF"/>
            </a:solidFill>
            <a:prstDash val="solid"/>
            <a:headEnd type="none" len="sm" w="sm"/>
            <a:tailEnd type="none" len="sm" w="sm"/>
          </a:ln>
        </p:spPr>
      </p:sp>
      <p:sp>
        <p:nvSpPr>
          <p:cNvPr name="AutoShape 8" id="8"/>
          <p:cNvSpPr/>
          <p:nvPr/>
        </p:nvSpPr>
        <p:spPr>
          <a:xfrm>
            <a:off x="17406158" y="5715000"/>
            <a:ext cx="0" cy="4572000"/>
          </a:xfrm>
          <a:prstGeom prst="line">
            <a:avLst/>
          </a:prstGeom>
          <a:ln cap="flat" w="28575">
            <a:solidFill>
              <a:srgbClr val="FFFFFF"/>
            </a:solidFill>
            <a:prstDash val="solid"/>
            <a:headEnd type="none" len="sm" w="sm"/>
            <a:tailEnd type="none" len="sm" w="sm"/>
          </a:ln>
        </p:spPr>
      </p:sp>
      <p:sp>
        <p:nvSpPr>
          <p:cNvPr name="TextBox 9" id="9"/>
          <p:cNvSpPr txBox="true"/>
          <p:nvPr/>
        </p:nvSpPr>
        <p:spPr>
          <a:xfrm rot="0">
            <a:off x="1028700" y="6917323"/>
            <a:ext cx="16230600" cy="361950"/>
          </a:xfrm>
          <a:prstGeom prst="rect">
            <a:avLst/>
          </a:prstGeom>
        </p:spPr>
        <p:txBody>
          <a:bodyPr anchor="t" rtlCol="false" tIns="0" lIns="0" bIns="0" rIns="0">
            <a:spAutoFit/>
          </a:bodyPr>
          <a:lstStyle/>
          <a:p>
            <a:pPr algn="ctr">
              <a:lnSpc>
                <a:spcPts val="2999"/>
              </a:lnSpc>
            </a:pPr>
            <a:r>
              <a:rPr lang="en-US" sz="2499">
                <a:solidFill>
                  <a:srgbClr val="3B3B3B">
                    <a:alpha val="49804"/>
                  </a:srgbClr>
                </a:solidFill>
                <a:latin typeface="Montserrat"/>
                <a:ea typeface="Montserrat"/>
                <a:cs typeface="Montserrat"/>
                <a:sym typeface="Montserrat"/>
              </a:rPr>
              <a:t>JEDE STRASSE 123,  JEDE STADT</a:t>
            </a:r>
          </a:p>
        </p:txBody>
      </p:sp>
      <p:sp>
        <p:nvSpPr>
          <p:cNvPr name="TextBox 10" id="10"/>
          <p:cNvSpPr txBox="true"/>
          <p:nvPr/>
        </p:nvSpPr>
        <p:spPr>
          <a:xfrm rot="0">
            <a:off x="1028700" y="5104834"/>
            <a:ext cx="16230600" cy="2060576"/>
          </a:xfrm>
          <a:prstGeom prst="rect">
            <a:avLst/>
          </a:prstGeom>
        </p:spPr>
        <p:txBody>
          <a:bodyPr anchor="t" rtlCol="false" tIns="0" lIns="0" bIns="0" rIns="0">
            <a:spAutoFit/>
          </a:bodyPr>
          <a:lstStyle/>
          <a:p>
            <a:pPr algn="ctr">
              <a:lnSpc>
                <a:spcPts val="15500"/>
              </a:lnSpc>
            </a:pPr>
            <a:r>
              <a:rPr lang="en-US" sz="15500">
                <a:solidFill>
                  <a:srgbClr val="3B3B3B"/>
                </a:solidFill>
                <a:latin typeface="Cormorant Garamond"/>
                <a:ea typeface="Cormorant Garamond"/>
                <a:cs typeface="Cormorant Garamond"/>
                <a:sym typeface="Cormorant Garamond"/>
              </a:rPr>
              <a:t>PLANUNG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BEAEA"/>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33165"/>
          <a:stretch>
            <a:fillRect/>
          </a:stretch>
        </p:blipFill>
        <p:spPr>
          <a:xfrm flipH="false" flipV="false" rot="0">
            <a:off x="146" y="0"/>
            <a:ext cx="18287854" cy="6477933"/>
          </a:xfrm>
          <a:prstGeom prst="rect">
            <a:avLst/>
          </a:prstGeom>
        </p:spPr>
      </p:pic>
      <p:sp>
        <p:nvSpPr>
          <p:cNvPr name="AutoShape 3" id="3"/>
          <p:cNvSpPr/>
          <p:nvPr/>
        </p:nvSpPr>
        <p:spPr>
          <a:xfrm>
            <a:off x="435699" y="9244012"/>
            <a:ext cx="17416601" cy="0"/>
          </a:xfrm>
          <a:prstGeom prst="line">
            <a:avLst/>
          </a:prstGeom>
          <a:ln cap="flat" w="9525">
            <a:solidFill>
              <a:srgbClr val="FFFFFF"/>
            </a:solidFill>
            <a:prstDash val="solid"/>
            <a:headEnd type="none" len="sm" w="sm"/>
            <a:tailEnd type="none" len="sm" w="sm"/>
          </a:ln>
        </p:spPr>
      </p:sp>
      <p:sp>
        <p:nvSpPr>
          <p:cNvPr name="AutoShape 4" id="4"/>
          <p:cNvSpPr/>
          <p:nvPr/>
        </p:nvSpPr>
        <p:spPr>
          <a:xfrm>
            <a:off x="17387108" y="9533517"/>
            <a:ext cx="0" cy="776490"/>
          </a:xfrm>
          <a:prstGeom prst="line">
            <a:avLst/>
          </a:prstGeom>
          <a:ln cap="flat" w="19050">
            <a:solidFill>
              <a:srgbClr val="FFFFFF"/>
            </a:solidFill>
            <a:prstDash val="solid"/>
            <a:headEnd type="none" len="sm" w="sm"/>
            <a:tailEnd type="none" len="sm" w="sm"/>
          </a:ln>
        </p:spPr>
      </p:sp>
      <p:sp>
        <p:nvSpPr>
          <p:cNvPr name="TextBox 5" id="5"/>
          <p:cNvSpPr txBox="true"/>
          <p:nvPr/>
        </p:nvSpPr>
        <p:spPr>
          <a:xfrm rot="0">
            <a:off x="7266296" y="9531568"/>
            <a:ext cx="3755409" cy="476250"/>
          </a:xfrm>
          <a:prstGeom prst="rect">
            <a:avLst/>
          </a:prstGeom>
        </p:spPr>
        <p:txBody>
          <a:bodyPr anchor="t" rtlCol="false" tIns="0" lIns="0" bIns="0" rIns="0">
            <a:spAutoFit/>
          </a:bodyPr>
          <a:lstStyle/>
          <a:p>
            <a:pPr algn="ctr">
              <a:lnSpc>
                <a:spcPts val="1893"/>
              </a:lnSpc>
            </a:pPr>
            <a:r>
              <a:rPr lang="en-US" sz="1577" spc="39">
                <a:solidFill>
                  <a:srgbClr val="3B3B3B"/>
                </a:solidFill>
                <a:latin typeface="Montserrat"/>
                <a:ea typeface="Montserrat"/>
                <a:cs typeface="Montserrat"/>
                <a:sym typeface="Montserrat"/>
              </a:rPr>
              <a:t>ARCHITEKTEN</a:t>
            </a:r>
          </a:p>
          <a:p>
            <a:pPr algn="ctr">
              <a:lnSpc>
                <a:spcPts val="1893"/>
              </a:lnSpc>
            </a:pPr>
            <a:r>
              <a:rPr lang="en-US" b="true" sz="1577" spc="39">
                <a:solidFill>
                  <a:srgbClr val="3B3B3B"/>
                </a:solidFill>
                <a:latin typeface="Montserrat Bold"/>
                <a:ea typeface="Montserrat Bold"/>
                <a:cs typeface="Montserrat Bold"/>
                <a:sym typeface="Montserrat Bold"/>
              </a:rPr>
              <a:t>ALDENAIRE &amp; PARTNERS</a:t>
            </a:r>
          </a:p>
        </p:txBody>
      </p:sp>
      <p:sp>
        <p:nvSpPr>
          <p:cNvPr name="TextBox 6" id="6"/>
          <p:cNvSpPr txBox="true"/>
          <p:nvPr/>
        </p:nvSpPr>
        <p:spPr>
          <a:xfrm rot="0">
            <a:off x="16324668" y="9502993"/>
            <a:ext cx="934632" cy="240665"/>
          </a:xfrm>
          <a:prstGeom prst="rect">
            <a:avLst/>
          </a:prstGeom>
        </p:spPr>
        <p:txBody>
          <a:bodyPr anchor="t" rtlCol="false" tIns="0" lIns="0" bIns="0" rIns="0">
            <a:spAutoFit/>
          </a:bodyPr>
          <a:lstStyle/>
          <a:p>
            <a:pPr algn="r">
              <a:lnSpc>
                <a:spcPts val="1959"/>
              </a:lnSpc>
              <a:spcBef>
                <a:spcPct val="0"/>
              </a:spcBef>
            </a:pPr>
            <a:r>
              <a:rPr lang="en-US" sz="1399">
                <a:solidFill>
                  <a:srgbClr val="FFFFFF"/>
                </a:solidFill>
                <a:latin typeface="Montserrat"/>
                <a:ea typeface="Montserrat"/>
                <a:cs typeface="Montserrat"/>
                <a:sym typeface="Montserrat"/>
              </a:rPr>
              <a:t>S. 11</a:t>
            </a:r>
          </a:p>
        </p:txBody>
      </p:sp>
      <p:sp>
        <p:nvSpPr>
          <p:cNvPr name="TextBox 7" id="7"/>
          <p:cNvSpPr txBox="true"/>
          <p:nvPr/>
        </p:nvSpPr>
        <p:spPr>
          <a:xfrm rot="0">
            <a:off x="12171220" y="7717484"/>
            <a:ext cx="5088080" cy="1189355"/>
          </a:xfrm>
          <a:prstGeom prst="rect">
            <a:avLst/>
          </a:prstGeom>
        </p:spPr>
        <p:txBody>
          <a:bodyPr anchor="t" rtlCol="false" tIns="0" lIns="0" bIns="0" rIns="0">
            <a:spAutoFit/>
          </a:bodyPr>
          <a:lstStyle/>
          <a:p>
            <a:pPr algn="r">
              <a:lnSpc>
                <a:spcPts val="3220"/>
              </a:lnSpc>
            </a:pPr>
            <a:r>
              <a:rPr lang="en-US" sz="2300" spc="4">
                <a:solidFill>
                  <a:srgbClr val="303030"/>
                </a:solidFill>
                <a:latin typeface="Cormorant Garamond"/>
                <a:ea typeface="Cormorant Garamond"/>
                <a:cs typeface="Cormorant Garamond"/>
                <a:sym typeface="Cormorant Garamond"/>
              </a:rPr>
              <a:t>Es werden Elemente verschiedener Stile und Zeiten kombiniert. Wodurch jedes Bauwerk seine eigene Geschichte erhält.</a:t>
            </a:r>
          </a:p>
        </p:txBody>
      </p:sp>
      <p:sp>
        <p:nvSpPr>
          <p:cNvPr name="TextBox 8" id="8"/>
          <p:cNvSpPr txBox="true"/>
          <p:nvPr/>
        </p:nvSpPr>
        <p:spPr>
          <a:xfrm rot="0">
            <a:off x="1028700" y="7013342"/>
            <a:ext cx="16230600" cy="530860"/>
          </a:xfrm>
          <a:prstGeom prst="rect">
            <a:avLst/>
          </a:prstGeom>
        </p:spPr>
        <p:txBody>
          <a:bodyPr anchor="t" rtlCol="false" tIns="0" lIns="0" bIns="0" rIns="0">
            <a:spAutoFit/>
          </a:bodyPr>
          <a:lstStyle/>
          <a:p>
            <a:pPr algn="r">
              <a:lnSpc>
                <a:spcPts val="4339"/>
              </a:lnSpc>
            </a:pPr>
            <a:r>
              <a:rPr lang="en-US" sz="3099" spc="6">
                <a:solidFill>
                  <a:srgbClr val="AFA49B"/>
                </a:solidFill>
                <a:latin typeface="Breathing"/>
                <a:ea typeface="Breathing"/>
                <a:cs typeface="Breathing"/>
                <a:sym typeface="Breathing"/>
              </a:rPr>
              <a:t>Vielfalt formt Geschichte</a:t>
            </a:r>
          </a:p>
        </p:txBody>
      </p:sp>
      <p:sp>
        <p:nvSpPr>
          <p:cNvPr name="TextBox 9" id="9"/>
          <p:cNvSpPr txBox="true"/>
          <p:nvPr/>
        </p:nvSpPr>
        <p:spPr>
          <a:xfrm rot="0">
            <a:off x="11021704" y="568845"/>
            <a:ext cx="6237596" cy="240665"/>
          </a:xfrm>
          <a:prstGeom prst="rect">
            <a:avLst/>
          </a:prstGeom>
        </p:spPr>
        <p:txBody>
          <a:bodyPr anchor="t" rtlCol="false" tIns="0" lIns="0" bIns="0" rIns="0">
            <a:spAutoFit/>
          </a:bodyPr>
          <a:lstStyle/>
          <a:p>
            <a:pPr algn="r">
              <a:lnSpc>
                <a:spcPts val="1960"/>
              </a:lnSpc>
              <a:spcBef>
                <a:spcPct val="0"/>
              </a:spcBef>
            </a:pPr>
            <a:r>
              <a:rPr lang="en-US" sz="1400">
                <a:solidFill>
                  <a:srgbClr val="FFFFFF"/>
                </a:solidFill>
                <a:latin typeface="Montserrat"/>
                <a:ea typeface="Montserrat"/>
                <a:cs typeface="Montserrat"/>
                <a:sym typeface="Montserrat"/>
              </a:rPr>
              <a:t>OBJEKT NUMMER | KONZEPT, JEDE STADT</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BEAEA"/>
        </a:solidFill>
      </p:bgPr>
    </p:bg>
    <p:spTree>
      <p:nvGrpSpPr>
        <p:cNvPr id="1" name=""/>
        <p:cNvGrpSpPr/>
        <p:nvPr/>
      </p:nvGrpSpPr>
      <p:grpSpPr>
        <a:xfrm>
          <a:off x="0" y="0"/>
          <a:ext cx="0" cy="0"/>
          <a:chOff x="0" y="0"/>
          <a:chExt cx="0" cy="0"/>
        </a:xfrm>
      </p:grpSpPr>
      <p:sp>
        <p:nvSpPr>
          <p:cNvPr name="AutoShape 2" id="2"/>
          <p:cNvSpPr/>
          <p:nvPr/>
        </p:nvSpPr>
        <p:spPr>
          <a:xfrm>
            <a:off x="435699" y="1014412"/>
            <a:ext cx="17416601" cy="0"/>
          </a:xfrm>
          <a:prstGeom prst="line">
            <a:avLst/>
          </a:prstGeom>
          <a:ln cap="flat" w="19050">
            <a:solidFill>
              <a:srgbClr val="FFFFFF"/>
            </a:solidFill>
            <a:prstDash val="solid"/>
            <a:headEnd type="none" len="sm" w="sm"/>
            <a:tailEnd type="none" len="sm" w="sm"/>
          </a:ln>
        </p:spPr>
      </p:sp>
      <p:sp>
        <p:nvSpPr>
          <p:cNvPr name="AutoShape 3" id="3"/>
          <p:cNvSpPr/>
          <p:nvPr/>
        </p:nvSpPr>
        <p:spPr>
          <a:xfrm>
            <a:off x="435699" y="9244012"/>
            <a:ext cx="17416601" cy="0"/>
          </a:xfrm>
          <a:prstGeom prst="line">
            <a:avLst/>
          </a:prstGeom>
          <a:ln cap="flat" w="19050">
            <a:solidFill>
              <a:srgbClr val="FFFFFF"/>
            </a:solidFill>
            <a:prstDash val="solid"/>
            <a:headEnd type="none" len="sm" w="sm"/>
            <a:tailEnd type="none" len="sm" w="sm"/>
          </a:ln>
        </p:spPr>
      </p:sp>
      <p:sp>
        <p:nvSpPr>
          <p:cNvPr name="AutoShape 4" id="4"/>
          <p:cNvSpPr/>
          <p:nvPr/>
        </p:nvSpPr>
        <p:spPr>
          <a:xfrm>
            <a:off x="927422" y="0"/>
            <a:ext cx="0" cy="776490"/>
          </a:xfrm>
          <a:prstGeom prst="line">
            <a:avLst/>
          </a:prstGeom>
          <a:ln cap="flat" w="19050">
            <a:solidFill>
              <a:srgbClr val="FFFFFF"/>
            </a:solidFill>
            <a:prstDash val="solid"/>
            <a:headEnd type="none" len="sm" w="sm"/>
            <a:tailEnd type="none" len="sm" w="sm"/>
          </a:ln>
        </p:spPr>
      </p:sp>
      <p:sp>
        <p:nvSpPr>
          <p:cNvPr name="AutoShape 5" id="5"/>
          <p:cNvSpPr/>
          <p:nvPr/>
        </p:nvSpPr>
        <p:spPr>
          <a:xfrm>
            <a:off x="17387108" y="9533517"/>
            <a:ext cx="0" cy="776490"/>
          </a:xfrm>
          <a:prstGeom prst="line">
            <a:avLst/>
          </a:prstGeom>
          <a:ln cap="flat" w="19050">
            <a:solidFill>
              <a:srgbClr val="FFFFFF"/>
            </a:solidFill>
            <a:prstDash val="solid"/>
            <a:headEnd type="none" len="sm" w="sm"/>
            <a:tailEnd type="none" len="sm" w="sm"/>
          </a:ln>
        </p:spPr>
      </p:sp>
      <p:grpSp>
        <p:nvGrpSpPr>
          <p:cNvPr name="Group 6" id="6"/>
          <p:cNvGrpSpPr/>
          <p:nvPr/>
        </p:nvGrpSpPr>
        <p:grpSpPr>
          <a:xfrm rot="0">
            <a:off x="3120892" y="1589539"/>
            <a:ext cx="12316659" cy="7107922"/>
            <a:chOff x="0" y="0"/>
            <a:chExt cx="3243894" cy="1872045"/>
          </a:xfrm>
        </p:grpSpPr>
        <p:sp>
          <p:nvSpPr>
            <p:cNvPr name="Freeform 7" id="7"/>
            <p:cNvSpPr/>
            <p:nvPr/>
          </p:nvSpPr>
          <p:spPr>
            <a:xfrm flipH="false" flipV="false" rot="0">
              <a:off x="0" y="0"/>
              <a:ext cx="3243894" cy="1872045"/>
            </a:xfrm>
            <a:custGeom>
              <a:avLst/>
              <a:gdLst/>
              <a:ahLst/>
              <a:cxnLst/>
              <a:rect r="r" b="b" t="t" l="l"/>
              <a:pathLst>
                <a:path h="1872045" w="3243894">
                  <a:moveTo>
                    <a:pt x="0" y="0"/>
                  </a:moveTo>
                  <a:lnTo>
                    <a:pt x="3243894" y="0"/>
                  </a:lnTo>
                  <a:lnTo>
                    <a:pt x="3243894" y="1872045"/>
                  </a:lnTo>
                  <a:lnTo>
                    <a:pt x="0" y="1872045"/>
                  </a:lnTo>
                  <a:close/>
                </a:path>
              </a:pathLst>
            </a:custGeom>
            <a:solidFill>
              <a:srgbClr val="FFFFFF">
                <a:alpha val="64706"/>
              </a:srgbClr>
            </a:solidFill>
            <a:ln cap="sq">
              <a:noFill/>
              <a:prstDash val="solid"/>
              <a:miter/>
            </a:ln>
          </p:spPr>
        </p:sp>
        <p:sp>
          <p:nvSpPr>
            <p:cNvPr name="TextBox 8" id="8"/>
            <p:cNvSpPr txBox="true"/>
            <p:nvPr/>
          </p:nvSpPr>
          <p:spPr>
            <a:xfrm>
              <a:off x="0" y="0"/>
              <a:ext cx="3243894" cy="1872045"/>
            </a:xfrm>
            <a:prstGeom prst="rect">
              <a:avLst/>
            </a:prstGeom>
          </p:spPr>
          <p:txBody>
            <a:bodyPr anchor="ctr" rtlCol="false" tIns="50800" lIns="50800" bIns="50800" rIns="50800"/>
            <a:lstStyle/>
            <a:p>
              <a:pPr algn="ctr">
                <a:lnSpc>
                  <a:spcPts val="1893"/>
                </a:lnSpc>
              </a:pPr>
            </a:p>
          </p:txBody>
        </p:sp>
      </p:grpSp>
      <p:sp>
        <p:nvSpPr>
          <p:cNvPr name="TextBox 9" id="9"/>
          <p:cNvSpPr txBox="true"/>
          <p:nvPr/>
        </p:nvSpPr>
        <p:spPr>
          <a:xfrm rot="0">
            <a:off x="7266296" y="9531568"/>
            <a:ext cx="3755409" cy="476250"/>
          </a:xfrm>
          <a:prstGeom prst="rect">
            <a:avLst/>
          </a:prstGeom>
        </p:spPr>
        <p:txBody>
          <a:bodyPr anchor="t" rtlCol="false" tIns="0" lIns="0" bIns="0" rIns="0">
            <a:spAutoFit/>
          </a:bodyPr>
          <a:lstStyle/>
          <a:p>
            <a:pPr algn="ctr">
              <a:lnSpc>
                <a:spcPts val="1893"/>
              </a:lnSpc>
            </a:pPr>
            <a:r>
              <a:rPr lang="en-US" sz="1577" spc="39">
                <a:solidFill>
                  <a:srgbClr val="3B3B3B"/>
                </a:solidFill>
                <a:latin typeface="Montserrat"/>
                <a:ea typeface="Montserrat"/>
                <a:cs typeface="Montserrat"/>
                <a:sym typeface="Montserrat"/>
              </a:rPr>
              <a:t>ARCHITEKTEN</a:t>
            </a:r>
          </a:p>
          <a:p>
            <a:pPr algn="ctr">
              <a:lnSpc>
                <a:spcPts val="1893"/>
              </a:lnSpc>
            </a:pPr>
            <a:r>
              <a:rPr lang="en-US" b="true" sz="1577" spc="39">
                <a:solidFill>
                  <a:srgbClr val="3B3B3B"/>
                </a:solidFill>
                <a:latin typeface="Montserrat Bold"/>
                <a:ea typeface="Montserrat Bold"/>
                <a:cs typeface="Montserrat Bold"/>
                <a:sym typeface="Montserrat Bold"/>
              </a:rPr>
              <a:t>ALDENAIRE &amp; PARTNERS</a:t>
            </a:r>
          </a:p>
        </p:txBody>
      </p:sp>
      <p:sp>
        <p:nvSpPr>
          <p:cNvPr name="TextBox 10" id="10"/>
          <p:cNvSpPr txBox="true"/>
          <p:nvPr/>
        </p:nvSpPr>
        <p:spPr>
          <a:xfrm rot="0">
            <a:off x="16324668" y="9502993"/>
            <a:ext cx="934632" cy="240665"/>
          </a:xfrm>
          <a:prstGeom prst="rect">
            <a:avLst/>
          </a:prstGeom>
        </p:spPr>
        <p:txBody>
          <a:bodyPr anchor="t" rtlCol="false" tIns="0" lIns="0" bIns="0" rIns="0">
            <a:spAutoFit/>
          </a:bodyPr>
          <a:lstStyle/>
          <a:p>
            <a:pPr algn="r">
              <a:lnSpc>
                <a:spcPts val="1959"/>
              </a:lnSpc>
              <a:spcBef>
                <a:spcPct val="0"/>
              </a:spcBef>
            </a:pPr>
            <a:r>
              <a:rPr lang="en-US" sz="1399">
                <a:solidFill>
                  <a:srgbClr val="FFFFFF"/>
                </a:solidFill>
                <a:latin typeface="Montserrat"/>
                <a:ea typeface="Montserrat"/>
                <a:cs typeface="Montserrat"/>
                <a:sym typeface="Montserrat"/>
              </a:rPr>
              <a:t>S. 09</a:t>
            </a:r>
          </a:p>
        </p:txBody>
      </p:sp>
      <p:grpSp>
        <p:nvGrpSpPr>
          <p:cNvPr name="Group 11" id="11"/>
          <p:cNvGrpSpPr/>
          <p:nvPr/>
        </p:nvGrpSpPr>
        <p:grpSpPr>
          <a:xfrm rot="0">
            <a:off x="3631305" y="2065440"/>
            <a:ext cx="5408211" cy="6156121"/>
            <a:chOff x="0" y="0"/>
            <a:chExt cx="7210948" cy="8208161"/>
          </a:xfrm>
        </p:grpSpPr>
        <p:sp>
          <p:nvSpPr>
            <p:cNvPr name="Freeform 12" id="12"/>
            <p:cNvSpPr/>
            <p:nvPr/>
          </p:nvSpPr>
          <p:spPr>
            <a:xfrm flipH="false" flipV="false" rot="0">
              <a:off x="0" y="0"/>
              <a:ext cx="7210948" cy="8208161"/>
            </a:xfrm>
            <a:custGeom>
              <a:avLst/>
              <a:gdLst/>
              <a:ahLst/>
              <a:cxnLst/>
              <a:rect r="r" b="b" t="t" l="l"/>
              <a:pathLst>
                <a:path h="8208161" w="7210948">
                  <a:moveTo>
                    <a:pt x="0" y="0"/>
                  </a:moveTo>
                  <a:lnTo>
                    <a:pt x="7210948" y="0"/>
                  </a:lnTo>
                  <a:lnTo>
                    <a:pt x="7210948" y="8208161"/>
                  </a:lnTo>
                  <a:lnTo>
                    <a:pt x="0" y="8208161"/>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65910"/>
              </a:stretch>
            </a:blipFill>
            <a:ln cap="sq">
              <a:noFill/>
              <a:prstDash val="solid"/>
              <a:miter/>
            </a:ln>
          </p:spPr>
        </p:sp>
        <p:sp>
          <p:nvSpPr>
            <p:cNvPr name="Freeform 13" id="13"/>
            <p:cNvSpPr/>
            <p:nvPr/>
          </p:nvSpPr>
          <p:spPr>
            <a:xfrm flipH="false" flipV="false" rot="0">
              <a:off x="4397157" y="0"/>
              <a:ext cx="2813791" cy="3122371"/>
            </a:xfrm>
            <a:custGeom>
              <a:avLst/>
              <a:gdLst/>
              <a:ahLst/>
              <a:cxnLst/>
              <a:rect r="r" b="b" t="t" l="l"/>
              <a:pathLst>
                <a:path h="3122371" w="2813791">
                  <a:moveTo>
                    <a:pt x="0" y="0"/>
                  </a:moveTo>
                  <a:lnTo>
                    <a:pt x="2813791" y="0"/>
                  </a:lnTo>
                  <a:lnTo>
                    <a:pt x="2813791" y="3122371"/>
                  </a:lnTo>
                  <a:lnTo>
                    <a:pt x="0" y="3122371"/>
                  </a:lnTo>
                  <a:lnTo>
                    <a:pt x="0" y="0"/>
                  </a:lnTo>
                  <a:close/>
                </a:path>
              </a:pathLst>
            </a:custGeom>
            <a:blipFill>
              <a:blip r:embed="rId4">
                <a:extLst>
                  <a:ext uri="{96DAC541-7B7A-43D3-8B79-37D633B846F1}">
                    <asvg:svgBlip xmlns:asvg="http://schemas.microsoft.com/office/drawing/2016/SVG/main" r:embed="rId5"/>
                  </a:ext>
                </a:extLst>
              </a:blip>
              <a:stretch>
                <a:fillRect l="-156271" t="0" r="0" b="-336149"/>
              </a:stretch>
            </a:blipFill>
          </p:spPr>
        </p:sp>
        <p:sp>
          <p:nvSpPr>
            <p:cNvPr name="Freeform 14" id="14"/>
            <p:cNvSpPr/>
            <p:nvPr/>
          </p:nvSpPr>
          <p:spPr>
            <a:xfrm flipH="false" flipV="false" rot="0">
              <a:off x="135037" y="3184245"/>
              <a:ext cx="2848829" cy="3056293"/>
            </a:xfrm>
            <a:custGeom>
              <a:avLst/>
              <a:gdLst/>
              <a:ahLst/>
              <a:cxnLst/>
              <a:rect r="r" b="b" t="t" l="l"/>
              <a:pathLst>
                <a:path h="3056293" w="2848829">
                  <a:moveTo>
                    <a:pt x="0" y="0"/>
                  </a:moveTo>
                  <a:lnTo>
                    <a:pt x="2848829" y="0"/>
                  </a:lnTo>
                  <a:lnTo>
                    <a:pt x="2848829" y="3056293"/>
                  </a:lnTo>
                  <a:lnTo>
                    <a:pt x="0" y="3056293"/>
                  </a:lnTo>
                  <a:lnTo>
                    <a:pt x="0" y="0"/>
                  </a:lnTo>
                  <a:close/>
                </a:path>
              </a:pathLst>
            </a:custGeom>
            <a:blipFill>
              <a:blip r:embed="rId6">
                <a:extLst>
                  <a:ext uri="{96DAC541-7B7A-43D3-8B79-37D633B846F1}">
                    <asvg:svgBlip xmlns:asvg="http://schemas.microsoft.com/office/drawing/2016/SVG/main" r:embed="rId7"/>
                  </a:ext>
                </a:extLst>
              </a:blip>
              <a:stretch>
                <a:fillRect l="-4626" t="-104120" r="-148493" b="-241458"/>
              </a:stretch>
            </a:blipFill>
          </p:spPr>
        </p:sp>
        <p:sp>
          <p:nvSpPr>
            <p:cNvPr name="Freeform 15" id="15"/>
            <p:cNvSpPr/>
            <p:nvPr/>
          </p:nvSpPr>
          <p:spPr>
            <a:xfrm flipH="false" flipV="false" rot="0">
              <a:off x="4397157" y="3066491"/>
              <a:ext cx="2813791" cy="1393068"/>
            </a:xfrm>
            <a:custGeom>
              <a:avLst/>
              <a:gdLst/>
              <a:ahLst/>
              <a:cxnLst/>
              <a:rect r="r" b="b" t="t" l="l"/>
              <a:pathLst>
                <a:path h="1393068" w="2813791">
                  <a:moveTo>
                    <a:pt x="0" y="0"/>
                  </a:moveTo>
                  <a:lnTo>
                    <a:pt x="2813791" y="0"/>
                  </a:lnTo>
                  <a:lnTo>
                    <a:pt x="2813791" y="1393068"/>
                  </a:lnTo>
                  <a:lnTo>
                    <a:pt x="0" y="1393068"/>
                  </a:lnTo>
                  <a:lnTo>
                    <a:pt x="0" y="0"/>
                  </a:lnTo>
                  <a:close/>
                </a:path>
              </a:pathLst>
            </a:custGeom>
            <a:blipFill>
              <a:blip r:embed="rId6">
                <a:extLst>
                  <a:ext uri="{96DAC541-7B7A-43D3-8B79-37D633B846F1}">
                    <asvg:svgBlip xmlns:asvg="http://schemas.microsoft.com/office/drawing/2016/SVG/main" r:embed="rId7"/>
                  </a:ext>
                </a:extLst>
              </a:blip>
              <a:stretch>
                <a:fillRect l="-156271" t="-220052" r="0" b="-657516"/>
              </a:stretch>
            </a:blipFill>
          </p:spPr>
        </p:sp>
        <p:sp>
          <p:nvSpPr>
            <p:cNvPr name="Freeform 16" id="16"/>
            <p:cNvSpPr/>
            <p:nvPr/>
          </p:nvSpPr>
          <p:spPr>
            <a:xfrm flipH="false" flipV="false" rot="0">
              <a:off x="2781035" y="2996402"/>
              <a:ext cx="645160" cy="5085080"/>
            </a:xfrm>
            <a:custGeom>
              <a:avLst/>
              <a:gdLst/>
              <a:ahLst/>
              <a:cxnLst/>
              <a:rect r="r" b="b" t="t" l="l"/>
              <a:pathLst>
                <a:path h="5085080" w="645160">
                  <a:moveTo>
                    <a:pt x="0" y="0"/>
                  </a:moveTo>
                  <a:lnTo>
                    <a:pt x="645160" y="0"/>
                  </a:lnTo>
                  <a:lnTo>
                    <a:pt x="645160" y="5085080"/>
                  </a:lnTo>
                  <a:lnTo>
                    <a:pt x="0" y="5085080"/>
                  </a:lnTo>
                  <a:lnTo>
                    <a:pt x="0" y="0"/>
                  </a:lnTo>
                  <a:close/>
                </a:path>
              </a:pathLst>
            </a:custGeom>
            <a:blipFill>
              <a:blip r:embed="rId8">
                <a:extLst>
                  <a:ext uri="{96DAC541-7B7A-43D3-8B79-37D633B846F1}">
                    <asvg:svgBlip xmlns:asvg="http://schemas.microsoft.com/office/drawing/2016/SVG/main" r:embed="rId9"/>
                  </a:ext>
                </a:extLst>
              </a:blip>
              <a:stretch>
                <a:fillRect l="-431020" t="-58928" r="-586678" b="-108877"/>
              </a:stretch>
            </a:blipFill>
          </p:spPr>
        </p:sp>
      </p:grpSp>
      <p:grpSp>
        <p:nvGrpSpPr>
          <p:cNvPr name="Group 17" id="17"/>
          <p:cNvGrpSpPr/>
          <p:nvPr/>
        </p:nvGrpSpPr>
        <p:grpSpPr>
          <a:xfrm rot="0">
            <a:off x="9897133" y="5750126"/>
            <a:ext cx="5073102" cy="2476317"/>
            <a:chOff x="0" y="0"/>
            <a:chExt cx="6764136" cy="3301756"/>
          </a:xfrm>
        </p:grpSpPr>
        <p:grpSp>
          <p:nvGrpSpPr>
            <p:cNvPr name="Group 18" id="18"/>
            <p:cNvGrpSpPr/>
            <p:nvPr/>
          </p:nvGrpSpPr>
          <p:grpSpPr>
            <a:xfrm rot="0">
              <a:off x="0" y="0"/>
              <a:ext cx="6764136" cy="3301756"/>
              <a:chOff x="0" y="0"/>
              <a:chExt cx="1848148" cy="902131"/>
            </a:xfrm>
          </p:grpSpPr>
          <p:sp>
            <p:nvSpPr>
              <p:cNvPr name="Freeform 19" id="19"/>
              <p:cNvSpPr/>
              <p:nvPr/>
            </p:nvSpPr>
            <p:spPr>
              <a:xfrm flipH="false" flipV="false" rot="0">
                <a:off x="0" y="0"/>
                <a:ext cx="1848148" cy="902130"/>
              </a:xfrm>
              <a:custGeom>
                <a:avLst/>
                <a:gdLst/>
                <a:ahLst/>
                <a:cxnLst/>
                <a:rect r="r" b="b" t="t" l="l"/>
                <a:pathLst>
                  <a:path h="902130" w="1848148">
                    <a:moveTo>
                      <a:pt x="0" y="0"/>
                    </a:moveTo>
                    <a:lnTo>
                      <a:pt x="1848148" y="0"/>
                    </a:lnTo>
                    <a:lnTo>
                      <a:pt x="1848148" y="902130"/>
                    </a:lnTo>
                    <a:lnTo>
                      <a:pt x="0" y="902130"/>
                    </a:lnTo>
                    <a:close/>
                  </a:path>
                </a:pathLst>
              </a:custGeom>
              <a:solidFill>
                <a:srgbClr val="000000">
                  <a:alpha val="0"/>
                </a:srgbClr>
              </a:solidFill>
              <a:ln w="19050" cap="sq">
                <a:solidFill>
                  <a:srgbClr val="303030">
                    <a:alpha val="64706"/>
                  </a:srgbClr>
                </a:solidFill>
                <a:prstDash val="solid"/>
                <a:miter/>
              </a:ln>
            </p:spPr>
          </p:sp>
          <p:sp>
            <p:nvSpPr>
              <p:cNvPr name="TextBox 20" id="20"/>
              <p:cNvSpPr txBox="true"/>
              <p:nvPr/>
            </p:nvSpPr>
            <p:spPr>
              <a:xfrm>
                <a:off x="0" y="0"/>
                <a:ext cx="1848148" cy="902131"/>
              </a:xfrm>
              <a:prstGeom prst="rect">
                <a:avLst/>
              </a:prstGeom>
            </p:spPr>
            <p:txBody>
              <a:bodyPr anchor="ctr" rtlCol="false" tIns="50800" lIns="50800" bIns="50800" rIns="50800"/>
              <a:lstStyle/>
              <a:p>
                <a:pPr algn="ctr">
                  <a:lnSpc>
                    <a:spcPts val="1893"/>
                  </a:lnSpc>
                </a:pPr>
              </a:p>
            </p:txBody>
          </p:sp>
        </p:grpSp>
        <p:sp>
          <p:nvSpPr>
            <p:cNvPr name="TextBox 21" id="21"/>
            <p:cNvSpPr txBox="true"/>
            <p:nvPr/>
          </p:nvSpPr>
          <p:spPr>
            <a:xfrm rot="0">
              <a:off x="209554" y="1836555"/>
              <a:ext cx="2065369" cy="267980"/>
            </a:xfrm>
            <a:prstGeom prst="rect">
              <a:avLst/>
            </a:prstGeom>
          </p:spPr>
          <p:txBody>
            <a:bodyPr anchor="t" rtlCol="false" tIns="0" lIns="0" bIns="0" rIns="0">
              <a:spAutoFit/>
            </a:bodyPr>
            <a:lstStyle/>
            <a:p>
              <a:pPr algn="l">
                <a:lnSpc>
                  <a:spcPts val="1735"/>
                </a:lnSpc>
              </a:pPr>
              <a:r>
                <a:rPr lang="en-US" sz="1084">
                  <a:solidFill>
                    <a:srgbClr val="3B3B3B"/>
                  </a:solidFill>
                  <a:latin typeface="Montserrat"/>
                  <a:ea typeface="Montserrat"/>
                  <a:cs typeface="Montserrat"/>
                  <a:sym typeface="Montserrat"/>
                </a:rPr>
                <a:t>MASZSTAB</a:t>
              </a:r>
            </a:p>
          </p:txBody>
        </p:sp>
        <p:sp>
          <p:nvSpPr>
            <p:cNvPr name="TextBox 22" id="22"/>
            <p:cNvSpPr txBox="true"/>
            <p:nvPr/>
          </p:nvSpPr>
          <p:spPr>
            <a:xfrm rot="0">
              <a:off x="209554" y="2051327"/>
              <a:ext cx="2065369" cy="354362"/>
            </a:xfrm>
            <a:prstGeom prst="rect">
              <a:avLst/>
            </a:prstGeom>
          </p:spPr>
          <p:txBody>
            <a:bodyPr anchor="t" rtlCol="false" tIns="0" lIns="0" bIns="0" rIns="0">
              <a:spAutoFit/>
            </a:bodyPr>
            <a:lstStyle/>
            <a:p>
              <a:pPr algn="l">
                <a:lnSpc>
                  <a:spcPts val="2313"/>
                </a:lnSpc>
              </a:pPr>
              <a:r>
                <a:rPr lang="en-US" sz="1445">
                  <a:solidFill>
                    <a:srgbClr val="3B3B3B"/>
                  </a:solidFill>
                  <a:latin typeface="Montserrat"/>
                  <a:ea typeface="Montserrat"/>
                  <a:cs typeface="Montserrat"/>
                  <a:sym typeface="Montserrat"/>
                </a:rPr>
                <a:t>1:200</a:t>
              </a:r>
            </a:p>
          </p:txBody>
        </p:sp>
        <p:sp>
          <p:nvSpPr>
            <p:cNvPr name="AutoShape 23" id="23"/>
            <p:cNvSpPr/>
            <p:nvPr/>
          </p:nvSpPr>
          <p:spPr>
            <a:xfrm>
              <a:off x="2255655" y="1844176"/>
              <a:ext cx="0" cy="520719"/>
            </a:xfrm>
            <a:prstGeom prst="line">
              <a:avLst/>
            </a:prstGeom>
            <a:ln cap="flat" w="12700">
              <a:solidFill>
                <a:srgbClr val="3B3B3B"/>
              </a:solidFill>
              <a:prstDash val="solid"/>
              <a:headEnd type="none" len="sm" w="sm"/>
              <a:tailEnd type="none" len="sm" w="sm"/>
            </a:ln>
          </p:spPr>
        </p:sp>
        <p:sp>
          <p:nvSpPr>
            <p:cNvPr name="AutoShape 24" id="24"/>
            <p:cNvSpPr/>
            <p:nvPr/>
          </p:nvSpPr>
          <p:spPr>
            <a:xfrm>
              <a:off x="4508481" y="1858037"/>
              <a:ext cx="0" cy="520719"/>
            </a:xfrm>
            <a:prstGeom prst="line">
              <a:avLst/>
            </a:prstGeom>
            <a:ln cap="flat" w="12700">
              <a:solidFill>
                <a:srgbClr val="3B3B3B"/>
              </a:solidFill>
              <a:prstDash val="solid"/>
              <a:headEnd type="none" len="sm" w="sm"/>
              <a:tailEnd type="none" len="sm" w="sm"/>
            </a:ln>
          </p:spPr>
        </p:sp>
        <p:sp>
          <p:nvSpPr>
            <p:cNvPr name="TextBox 25" id="25"/>
            <p:cNvSpPr txBox="true"/>
            <p:nvPr/>
          </p:nvSpPr>
          <p:spPr>
            <a:xfrm rot="0">
              <a:off x="209554" y="128798"/>
              <a:ext cx="2065369" cy="267980"/>
            </a:xfrm>
            <a:prstGeom prst="rect">
              <a:avLst/>
            </a:prstGeom>
          </p:spPr>
          <p:txBody>
            <a:bodyPr anchor="t" rtlCol="false" tIns="0" lIns="0" bIns="0" rIns="0">
              <a:spAutoFit/>
            </a:bodyPr>
            <a:lstStyle/>
            <a:p>
              <a:pPr algn="l">
                <a:lnSpc>
                  <a:spcPts val="1735"/>
                </a:lnSpc>
              </a:pPr>
              <a:r>
                <a:rPr lang="en-US" sz="1084">
                  <a:solidFill>
                    <a:srgbClr val="3B3B3B"/>
                  </a:solidFill>
                  <a:latin typeface="Montserrat"/>
                  <a:ea typeface="Montserrat"/>
                  <a:cs typeface="Montserrat"/>
                  <a:sym typeface="Montserrat"/>
                </a:rPr>
                <a:t>PROJEKT</a:t>
              </a:r>
            </a:p>
          </p:txBody>
        </p:sp>
        <p:sp>
          <p:nvSpPr>
            <p:cNvPr name="TextBox 26" id="26"/>
            <p:cNvSpPr txBox="true"/>
            <p:nvPr/>
          </p:nvSpPr>
          <p:spPr>
            <a:xfrm rot="0">
              <a:off x="209554" y="2564428"/>
              <a:ext cx="2065369" cy="267980"/>
            </a:xfrm>
            <a:prstGeom prst="rect">
              <a:avLst/>
            </a:prstGeom>
          </p:spPr>
          <p:txBody>
            <a:bodyPr anchor="t" rtlCol="false" tIns="0" lIns="0" bIns="0" rIns="0">
              <a:spAutoFit/>
            </a:bodyPr>
            <a:lstStyle/>
            <a:p>
              <a:pPr algn="l">
                <a:lnSpc>
                  <a:spcPts val="1735"/>
                </a:lnSpc>
              </a:pPr>
              <a:r>
                <a:rPr lang="en-US" sz="1084">
                  <a:solidFill>
                    <a:srgbClr val="3B3B3B"/>
                  </a:solidFill>
                  <a:latin typeface="Montserrat"/>
                  <a:ea typeface="Montserrat"/>
                  <a:cs typeface="Montserrat"/>
                  <a:sym typeface="Montserrat"/>
                </a:rPr>
                <a:t>GRUNDLAGE</a:t>
              </a:r>
            </a:p>
          </p:txBody>
        </p:sp>
        <p:sp>
          <p:nvSpPr>
            <p:cNvPr name="TextBox 27" id="27"/>
            <p:cNvSpPr txBox="true"/>
            <p:nvPr/>
          </p:nvSpPr>
          <p:spPr>
            <a:xfrm rot="0">
              <a:off x="209554" y="2798250"/>
              <a:ext cx="5283005" cy="308379"/>
            </a:xfrm>
            <a:prstGeom prst="rect">
              <a:avLst/>
            </a:prstGeom>
          </p:spPr>
          <p:txBody>
            <a:bodyPr anchor="t" rtlCol="false" tIns="0" lIns="0" bIns="0" rIns="0">
              <a:spAutoFit/>
            </a:bodyPr>
            <a:lstStyle/>
            <a:p>
              <a:pPr algn="l">
                <a:lnSpc>
                  <a:spcPts val="2082"/>
                </a:lnSpc>
              </a:pPr>
              <a:r>
                <a:rPr lang="en-US" sz="1301">
                  <a:solidFill>
                    <a:srgbClr val="3B3B3B"/>
                  </a:solidFill>
                  <a:latin typeface="Montserrat"/>
                  <a:ea typeface="Montserrat"/>
                  <a:cs typeface="Montserrat"/>
                  <a:sym typeface="Montserrat"/>
                </a:rPr>
                <a:t>BESTANDSZEICHNUNG VOM AUFTRAGGEBER</a:t>
              </a:r>
            </a:p>
          </p:txBody>
        </p:sp>
        <p:sp>
          <p:nvSpPr>
            <p:cNvPr name="TextBox 28" id="28"/>
            <p:cNvSpPr txBox="true"/>
            <p:nvPr/>
          </p:nvSpPr>
          <p:spPr>
            <a:xfrm rot="0">
              <a:off x="2356722" y="1809623"/>
              <a:ext cx="2065369" cy="267980"/>
            </a:xfrm>
            <a:prstGeom prst="rect">
              <a:avLst/>
            </a:prstGeom>
          </p:spPr>
          <p:txBody>
            <a:bodyPr anchor="t" rtlCol="false" tIns="0" lIns="0" bIns="0" rIns="0">
              <a:spAutoFit/>
            </a:bodyPr>
            <a:lstStyle/>
            <a:p>
              <a:pPr algn="l">
                <a:lnSpc>
                  <a:spcPts val="1735"/>
                </a:lnSpc>
              </a:pPr>
              <a:r>
                <a:rPr lang="en-US" sz="1084">
                  <a:solidFill>
                    <a:srgbClr val="3B3B3B"/>
                  </a:solidFill>
                  <a:latin typeface="Montserrat"/>
                  <a:ea typeface="Montserrat"/>
                  <a:cs typeface="Montserrat"/>
                  <a:sym typeface="Montserrat"/>
                </a:rPr>
                <a:t>DATUM</a:t>
              </a:r>
            </a:p>
          </p:txBody>
        </p:sp>
        <p:sp>
          <p:nvSpPr>
            <p:cNvPr name="TextBox 29" id="29"/>
            <p:cNvSpPr txBox="true"/>
            <p:nvPr/>
          </p:nvSpPr>
          <p:spPr>
            <a:xfrm rot="0">
              <a:off x="2356722" y="2024394"/>
              <a:ext cx="2065369" cy="354362"/>
            </a:xfrm>
            <a:prstGeom prst="rect">
              <a:avLst/>
            </a:prstGeom>
          </p:spPr>
          <p:txBody>
            <a:bodyPr anchor="t" rtlCol="false" tIns="0" lIns="0" bIns="0" rIns="0">
              <a:spAutoFit/>
            </a:bodyPr>
            <a:lstStyle/>
            <a:p>
              <a:pPr algn="l">
                <a:lnSpc>
                  <a:spcPts val="2313"/>
                </a:lnSpc>
              </a:pPr>
              <a:r>
                <a:rPr lang="en-US" sz="1445">
                  <a:solidFill>
                    <a:srgbClr val="3B3B3B"/>
                  </a:solidFill>
                  <a:latin typeface="Montserrat"/>
                  <a:ea typeface="Montserrat"/>
                  <a:cs typeface="Montserrat"/>
                  <a:sym typeface="Montserrat"/>
                </a:rPr>
                <a:t>03.10.23</a:t>
              </a:r>
            </a:p>
          </p:txBody>
        </p:sp>
        <p:sp>
          <p:nvSpPr>
            <p:cNvPr name="TextBox 30" id="30"/>
            <p:cNvSpPr txBox="true"/>
            <p:nvPr/>
          </p:nvSpPr>
          <p:spPr>
            <a:xfrm rot="0">
              <a:off x="4614068" y="1810412"/>
              <a:ext cx="1032685" cy="267980"/>
            </a:xfrm>
            <a:prstGeom prst="rect">
              <a:avLst/>
            </a:prstGeom>
          </p:spPr>
          <p:txBody>
            <a:bodyPr anchor="t" rtlCol="false" tIns="0" lIns="0" bIns="0" rIns="0">
              <a:spAutoFit/>
            </a:bodyPr>
            <a:lstStyle/>
            <a:p>
              <a:pPr algn="l">
                <a:lnSpc>
                  <a:spcPts val="1735"/>
                </a:lnSpc>
              </a:pPr>
              <a:r>
                <a:rPr lang="en-US" sz="1084">
                  <a:solidFill>
                    <a:srgbClr val="3B3B3B"/>
                  </a:solidFill>
                  <a:latin typeface="Montserrat"/>
                  <a:ea typeface="Montserrat"/>
                  <a:cs typeface="Montserrat"/>
                  <a:sym typeface="Montserrat"/>
                </a:rPr>
                <a:t>PLAN-NR.</a:t>
              </a:r>
            </a:p>
          </p:txBody>
        </p:sp>
        <p:sp>
          <p:nvSpPr>
            <p:cNvPr name="TextBox 31" id="31"/>
            <p:cNvSpPr txBox="true"/>
            <p:nvPr/>
          </p:nvSpPr>
          <p:spPr>
            <a:xfrm rot="0">
              <a:off x="4614068" y="2025184"/>
              <a:ext cx="1032685" cy="354362"/>
            </a:xfrm>
            <a:prstGeom prst="rect">
              <a:avLst/>
            </a:prstGeom>
          </p:spPr>
          <p:txBody>
            <a:bodyPr anchor="t" rtlCol="false" tIns="0" lIns="0" bIns="0" rIns="0">
              <a:spAutoFit/>
            </a:bodyPr>
            <a:lstStyle/>
            <a:p>
              <a:pPr algn="just">
                <a:lnSpc>
                  <a:spcPts val="2313"/>
                </a:lnSpc>
              </a:pPr>
              <a:r>
                <a:rPr lang="en-US" sz="1445">
                  <a:solidFill>
                    <a:srgbClr val="3B3B3B"/>
                  </a:solidFill>
                  <a:latin typeface="Montserrat"/>
                  <a:ea typeface="Montserrat"/>
                  <a:cs typeface="Montserrat"/>
                  <a:sym typeface="Montserrat"/>
                </a:rPr>
                <a:t>1</a:t>
              </a:r>
            </a:p>
          </p:txBody>
        </p:sp>
        <p:sp>
          <p:nvSpPr>
            <p:cNvPr name="TextBox 32" id="32"/>
            <p:cNvSpPr txBox="true"/>
            <p:nvPr/>
          </p:nvSpPr>
          <p:spPr>
            <a:xfrm rot="0">
              <a:off x="209554" y="1327825"/>
              <a:ext cx="2065369" cy="354362"/>
            </a:xfrm>
            <a:prstGeom prst="rect">
              <a:avLst/>
            </a:prstGeom>
          </p:spPr>
          <p:txBody>
            <a:bodyPr anchor="t" rtlCol="false" tIns="0" lIns="0" bIns="0" rIns="0">
              <a:spAutoFit/>
            </a:bodyPr>
            <a:lstStyle/>
            <a:p>
              <a:pPr algn="l">
                <a:lnSpc>
                  <a:spcPts val="2313"/>
                </a:lnSpc>
              </a:pPr>
              <a:r>
                <a:rPr lang="en-US" sz="1445" b="true">
                  <a:solidFill>
                    <a:srgbClr val="3B3B3B"/>
                  </a:solidFill>
                  <a:latin typeface="Montserrat Bold"/>
                  <a:ea typeface="Montserrat Bold"/>
                  <a:cs typeface="Montserrat Bold"/>
                  <a:sym typeface="Montserrat Bold"/>
                </a:rPr>
                <a:t>ERDGESCHOSS</a:t>
              </a:r>
            </a:p>
          </p:txBody>
        </p:sp>
        <p:sp>
          <p:nvSpPr>
            <p:cNvPr name="TextBox 33" id="33"/>
            <p:cNvSpPr txBox="true"/>
            <p:nvPr/>
          </p:nvSpPr>
          <p:spPr>
            <a:xfrm rot="0">
              <a:off x="209554" y="1113054"/>
              <a:ext cx="2065369" cy="267980"/>
            </a:xfrm>
            <a:prstGeom prst="rect">
              <a:avLst/>
            </a:prstGeom>
          </p:spPr>
          <p:txBody>
            <a:bodyPr anchor="t" rtlCol="false" tIns="0" lIns="0" bIns="0" rIns="0">
              <a:spAutoFit/>
            </a:bodyPr>
            <a:lstStyle/>
            <a:p>
              <a:pPr algn="l">
                <a:lnSpc>
                  <a:spcPts val="1735"/>
                </a:lnSpc>
              </a:pPr>
              <a:r>
                <a:rPr lang="en-US" sz="1084">
                  <a:solidFill>
                    <a:srgbClr val="3B3B3B"/>
                  </a:solidFill>
                  <a:latin typeface="Montserrat"/>
                  <a:ea typeface="Montserrat"/>
                  <a:cs typeface="Montserrat"/>
                  <a:sym typeface="Montserrat"/>
                </a:rPr>
                <a:t>PLANINHALT</a:t>
              </a:r>
            </a:p>
          </p:txBody>
        </p:sp>
        <p:sp>
          <p:nvSpPr>
            <p:cNvPr name="TextBox 34" id="34"/>
            <p:cNvSpPr txBox="true"/>
            <p:nvPr/>
          </p:nvSpPr>
          <p:spPr>
            <a:xfrm rot="0">
              <a:off x="209554" y="650306"/>
              <a:ext cx="6104118" cy="308379"/>
            </a:xfrm>
            <a:prstGeom prst="rect">
              <a:avLst/>
            </a:prstGeom>
          </p:spPr>
          <p:txBody>
            <a:bodyPr anchor="t" rtlCol="false" tIns="0" lIns="0" bIns="0" rIns="0">
              <a:spAutoFit/>
            </a:bodyPr>
            <a:lstStyle/>
            <a:p>
              <a:pPr algn="l">
                <a:lnSpc>
                  <a:spcPts val="2082"/>
                </a:lnSpc>
              </a:pPr>
              <a:r>
                <a:rPr lang="en-US" sz="1301">
                  <a:solidFill>
                    <a:srgbClr val="3B3B3B"/>
                  </a:solidFill>
                  <a:latin typeface="Montserrat"/>
                  <a:ea typeface="Montserrat"/>
                  <a:cs typeface="Montserrat"/>
                  <a:sym typeface="Montserrat"/>
                </a:rPr>
                <a:t>JEDE STASSE 123, 12345 JEDE STADT</a:t>
              </a:r>
            </a:p>
          </p:txBody>
        </p:sp>
        <p:sp>
          <p:nvSpPr>
            <p:cNvPr name="TextBox 35" id="35"/>
            <p:cNvSpPr txBox="true"/>
            <p:nvPr/>
          </p:nvSpPr>
          <p:spPr>
            <a:xfrm rot="0">
              <a:off x="209554" y="343569"/>
              <a:ext cx="6315690" cy="354362"/>
            </a:xfrm>
            <a:prstGeom prst="rect">
              <a:avLst/>
            </a:prstGeom>
          </p:spPr>
          <p:txBody>
            <a:bodyPr anchor="t" rtlCol="false" tIns="0" lIns="0" bIns="0" rIns="0">
              <a:spAutoFit/>
            </a:bodyPr>
            <a:lstStyle/>
            <a:p>
              <a:pPr algn="l">
                <a:lnSpc>
                  <a:spcPts val="2313"/>
                </a:lnSpc>
              </a:pPr>
              <a:r>
                <a:rPr lang="en-US" sz="1445" b="true">
                  <a:solidFill>
                    <a:srgbClr val="3B3B3B"/>
                  </a:solidFill>
                  <a:latin typeface="Montserrat Bold"/>
                  <a:ea typeface="Montserrat Bold"/>
                  <a:cs typeface="Montserrat Bold"/>
                  <a:sym typeface="Montserrat Bold"/>
                </a:rPr>
                <a:t>MODERNISIERUNG EINES EINFAMILIENHAUSES</a:t>
              </a:r>
            </a:p>
          </p:txBody>
        </p:sp>
      </p:grpSp>
      <p:sp>
        <p:nvSpPr>
          <p:cNvPr name="TextBox 36" id="36"/>
          <p:cNvSpPr txBox="true"/>
          <p:nvPr/>
        </p:nvSpPr>
        <p:spPr>
          <a:xfrm rot="0">
            <a:off x="8170442" y="1975072"/>
            <a:ext cx="6775202" cy="514986"/>
          </a:xfrm>
          <a:prstGeom prst="rect">
            <a:avLst/>
          </a:prstGeom>
        </p:spPr>
        <p:txBody>
          <a:bodyPr anchor="t" rtlCol="false" tIns="0" lIns="0" bIns="0" rIns="0">
            <a:spAutoFit/>
          </a:bodyPr>
          <a:lstStyle/>
          <a:p>
            <a:pPr algn="r">
              <a:lnSpc>
                <a:spcPts val="4479"/>
              </a:lnSpc>
            </a:pPr>
            <a:r>
              <a:rPr lang="en-US" sz="2799">
                <a:solidFill>
                  <a:srgbClr val="3B3B3B"/>
                </a:solidFill>
                <a:latin typeface="Montserrat"/>
                <a:ea typeface="Montserrat"/>
                <a:cs typeface="Montserrat"/>
                <a:sym typeface="Montserrat"/>
              </a:rPr>
              <a:t>ENTWURFSPLANUNG</a:t>
            </a:r>
          </a:p>
        </p:txBody>
      </p:sp>
      <p:sp>
        <p:nvSpPr>
          <p:cNvPr name="TextBox 37" id="37"/>
          <p:cNvSpPr txBox="true"/>
          <p:nvPr/>
        </p:nvSpPr>
        <p:spPr>
          <a:xfrm rot="0">
            <a:off x="11021704" y="568845"/>
            <a:ext cx="6237596" cy="240665"/>
          </a:xfrm>
          <a:prstGeom prst="rect">
            <a:avLst/>
          </a:prstGeom>
        </p:spPr>
        <p:txBody>
          <a:bodyPr anchor="t" rtlCol="false" tIns="0" lIns="0" bIns="0" rIns="0">
            <a:spAutoFit/>
          </a:bodyPr>
          <a:lstStyle/>
          <a:p>
            <a:pPr algn="r">
              <a:lnSpc>
                <a:spcPts val="1960"/>
              </a:lnSpc>
              <a:spcBef>
                <a:spcPct val="0"/>
              </a:spcBef>
            </a:pPr>
            <a:r>
              <a:rPr lang="en-US" sz="1400">
                <a:solidFill>
                  <a:srgbClr val="3B3B3B"/>
                </a:solidFill>
                <a:latin typeface="Montserrat"/>
                <a:ea typeface="Montserrat"/>
                <a:cs typeface="Montserrat"/>
                <a:sym typeface="Montserrat"/>
              </a:rPr>
              <a:t>OBJEKT NUMMER |  KONZEPT, JEDE STADT</a:t>
            </a:r>
          </a:p>
        </p:txBody>
      </p:sp>
      <p:sp>
        <p:nvSpPr>
          <p:cNvPr name="TextBox 38" id="38"/>
          <p:cNvSpPr txBox="true"/>
          <p:nvPr/>
        </p:nvSpPr>
        <p:spPr>
          <a:xfrm rot="0">
            <a:off x="1111766" y="228802"/>
            <a:ext cx="12175481" cy="676275"/>
          </a:xfrm>
          <a:prstGeom prst="rect">
            <a:avLst/>
          </a:prstGeom>
        </p:spPr>
        <p:txBody>
          <a:bodyPr anchor="t" rtlCol="false" tIns="0" lIns="0" bIns="0" rIns="0">
            <a:spAutoFit/>
          </a:bodyPr>
          <a:lstStyle/>
          <a:p>
            <a:pPr algn="l" marL="0" indent="0" lvl="0">
              <a:lnSpc>
                <a:spcPts val="5399"/>
              </a:lnSpc>
              <a:spcBef>
                <a:spcPct val="0"/>
              </a:spcBef>
            </a:pPr>
            <a:r>
              <a:rPr lang="en-US" b="true" sz="4499" spc="899">
                <a:solidFill>
                  <a:srgbClr val="3B3B3B"/>
                </a:solidFill>
                <a:latin typeface="Cormorant Garamond Bold"/>
                <a:ea typeface="Cormorant Garamond Bold"/>
                <a:cs typeface="Cormorant Garamond Bold"/>
                <a:sym typeface="Cormorant Garamond Bold"/>
              </a:rPr>
              <a:t>GRUNDRISS</a:t>
            </a:r>
          </a:p>
        </p:txBody>
      </p:sp>
      <p:grpSp>
        <p:nvGrpSpPr>
          <p:cNvPr name="Group 39" id="39"/>
          <p:cNvGrpSpPr/>
          <p:nvPr/>
        </p:nvGrpSpPr>
        <p:grpSpPr>
          <a:xfrm rot="0">
            <a:off x="10054299" y="4892591"/>
            <a:ext cx="4898158" cy="630293"/>
            <a:chOff x="0" y="0"/>
            <a:chExt cx="6530877" cy="840391"/>
          </a:xfrm>
        </p:grpSpPr>
        <p:sp>
          <p:nvSpPr>
            <p:cNvPr name="TextBox 40" id="40"/>
            <p:cNvSpPr txBox="true"/>
            <p:nvPr/>
          </p:nvSpPr>
          <p:spPr>
            <a:xfrm rot="0">
              <a:off x="962493" y="487033"/>
              <a:ext cx="1496846" cy="308380"/>
            </a:xfrm>
            <a:prstGeom prst="rect">
              <a:avLst/>
            </a:prstGeom>
          </p:spPr>
          <p:txBody>
            <a:bodyPr anchor="t" rtlCol="false" tIns="0" lIns="0" bIns="0" rIns="0">
              <a:spAutoFit/>
            </a:bodyPr>
            <a:lstStyle/>
            <a:p>
              <a:pPr algn="l" marL="0" indent="0" lvl="0">
                <a:lnSpc>
                  <a:spcPts val="2082"/>
                </a:lnSpc>
                <a:spcBef>
                  <a:spcPct val="0"/>
                </a:spcBef>
              </a:pPr>
              <a:r>
                <a:rPr lang="en-US" sz="1301">
                  <a:solidFill>
                    <a:srgbClr val="3B3B3B"/>
                  </a:solidFill>
                  <a:latin typeface="Montserrat"/>
                  <a:ea typeface="Montserrat"/>
                  <a:cs typeface="Montserrat"/>
                  <a:sym typeface="Montserrat"/>
                </a:rPr>
                <a:t>BESTAND</a:t>
              </a:r>
            </a:p>
          </p:txBody>
        </p:sp>
        <p:grpSp>
          <p:nvGrpSpPr>
            <p:cNvPr name="Group 41" id="41"/>
            <p:cNvGrpSpPr/>
            <p:nvPr/>
          </p:nvGrpSpPr>
          <p:grpSpPr>
            <a:xfrm rot="0">
              <a:off x="0" y="489680"/>
              <a:ext cx="813941" cy="350711"/>
              <a:chOff x="0" y="0"/>
              <a:chExt cx="660442" cy="284571"/>
            </a:xfrm>
          </p:grpSpPr>
          <p:sp>
            <p:nvSpPr>
              <p:cNvPr name="Freeform 42" id="42"/>
              <p:cNvSpPr/>
              <p:nvPr/>
            </p:nvSpPr>
            <p:spPr>
              <a:xfrm flipH="false" flipV="false" rot="0">
                <a:off x="0" y="0"/>
                <a:ext cx="660442" cy="284571"/>
              </a:xfrm>
              <a:custGeom>
                <a:avLst/>
                <a:gdLst/>
                <a:ahLst/>
                <a:cxnLst/>
                <a:rect r="r" b="b" t="t" l="l"/>
                <a:pathLst>
                  <a:path h="284571" w="660442">
                    <a:moveTo>
                      <a:pt x="0" y="0"/>
                    </a:moveTo>
                    <a:lnTo>
                      <a:pt x="660442" y="0"/>
                    </a:lnTo>
                    <a:lnTo>
                      <a:pt x="660442" y="284571"/>
                    </a:lnTo>
                    <a:lnTo>
                      <a:pt x="0" y="284571"/>
                    </a:lnTo>
                    <a:close/>
                  </a:path>
                </a:pathLst>
              </a:custGeom>
              <a:solidFill>
                <a:srgbClr val="3B3B3B">
                  <a:alpha val="49804"/>
                </a:srgbClr>
              </a:solidFill>
              <a:ln cap="sq">
                <a:noFill/>
                <a:prstDash val="solid"/>
                <a:miter/>
              </a:ln>
            </p:spPr>
          </p:sp>
          <p:sp>
            <p:nvSpPr>
              <p:cNvPr name="TextBox 43" id="43"/>
              <p:cNvSpPr txBox="true"/>
              <p:nvPr/>
            </p:nvSpPr>
            <p:spPr>
              <a:xfrm>
                <a:off x="0" y="-19050"/>
                <a:ext cx="660442" cy="303621"/>
              </a:xfrm>
              <a:prstGeom prst="rect">
                <a:avLst/>
              </a:prstGeom>
            </p:spPr>
            <p:txBody>
              <a:bodyPr anchor="ctr" rtlCol="false" tIns="50800" lIns="50800" bIns="50800" rIns="50800"/>
              <a:lstStyle/>
              <a:p>
                <a:pPr algn="ctr" marL="0" indent="0" lvl="0">
                  <a:lnSpc>
                    <a:spcPts val="1399"/>
                  </a:lnSpc>
                  <a:spcBef>
                    <a:spcPct val="0"/>
                  </a:spcBef>
                </a:pPr>
              </a:p>
            </p:txBody>
          </p:sp>
        </p:grpSp>
        <p:grpSp>
          <p:nvGrpSpPr>
            <p:cNvPr name="Group 44" id="44"/>
            <p:cNvGrpSpPr/>
            <p:nvPr/>
          </p:nvGrpSpPr>
          <p:grpSpPr>
            <a:xfrm rot="0">
              <a:off x="2349059" y="489680"/>
              <a:ext cx="813941" cy="350711"/>
              <a:chOff x="0" y="0"/>
              <a:chExt cx="660442" cy="284571"/>
            </a:xfrm>
          </p:grpSpPr>
          <p:sp>
            <p:nvSpPr>
              <p:cNvPr name="Freeform 45" id="45"/>
              <p:cNvSpPr/>
              <p:nvPr/>
            </p:nvSpPr>
            <p:spPr>
              <a:xfrm flipH="false" flipV="false" rot="0">
                <a:off x="0" y="0"/>
                <a:ext cx="660442" cy="284571"/>
              </a:xfrm>
              <a:custGeom>
                <a:avLst/>
                <a:gdLst/>
                <a:ahLst/>
                <a:cxnLst/>
                <a:rect r="r" b="b" t="t" l="l"/>
                <a:pathLst>
                  <a:path h="284571" w="660442">
                    <a:moveTo>
                      <a:pt x="0" y="0"/>
                    </a:moveTo>
                    <a:lnTo>
                      <a:pt x="660442" y="0"/>
                    </a:lnTo>
                    <a:lnTo>
                      <a:pt x="660442" y="284571"/>
                    </a:lnTo>
                    <a:lnTo>
                      <a:pt x="0" y="284571"/>
                    </a:lnTo>
                    <a:close/>
                  </a:path>
                </a:pathLst>
              </a:custGeom>
              <a:solidFill>
                <a:srgbClr val="E86767"/>
              </a:solidFill>
              <a:ln cap="sq">
                <a:noFill/>
                <a:prstDash val="solid"/>
                <a:miter/>
              </a:ln>
            </p:spPr>
          </p:sp>
          <p:sp>
            <p:nvSpPr>
              <p:cNvPr name="TextBox 46" id="46"/>
              <p:cNvSpPr txBox="true"/>
              <p:nvPr/>
            </p:nvSpPr>
            <p:spPr>
              <a:xfrm>
                <a:off x="0" y="-19050"/>
                <a:ext cx="660442" cy="303621"/>
              </a:xfrm>
              <a:prstGeom prst="rect">
                <a:avLst/>
              </a:prstGeom>
            </p:spPr>
            <p:txBody>
              <a:bodyPr anchor="ctr" rtlCol="false" tIns="50800" lIns="50800" bIns="50800" rIns="50800"/>
              <a:lstStyle/>
              <a:p>
                <a:pPr algn="ctr" marL="0" indent="0" lvl="0">
                  <a:lnSpc>
                    <a:spcPts val="1399"/>
                  </a:lnSpc>
                  <a:spcBef>
                    <a:spcPct val="0"/>
                  </a:spcBef>
                </a:pPr>
              </a:p>
            </p:txBody>
          </p:sp>
        </p:grpSp>
        <p:sp>
          <p:nvSpPr>
            <p:cNvPr name="TextBox 47" id="47"/>
            <p:cNvSpPr txBox="true"/>
            <p:nvPr/>
          </p:nvSpPr>
          <p:spPr>
            <a:xfrm rot="0">
              <a:off x="0" y="-66675"/>
              <a:ext cx="5031136" cy="354362"/>
            </a:xfrm>
            <a:prstGeom prst="rect">
              <a:avLst/>
            </a:prstGeom>
          </p:spPr>
          <p:txBody>
            <a:bodyPr anchor="t" rtlCol="false" tIns="0" lIns="0" bIns="0" rIns="0">
              <a:spAutoFit/>
            </a:bodyPr>
            <a:lstStyle/>
            <a:p>
              <a:pPr algn="just">
                <a:lnSpc>
                  <a:spcPts val="2313"/>
                </a:lnSpc>
              </a:pPr>
              <a:r>
                <a:rPr lang="en-US" sz="1445">
                  <a:solidFill>
                    <a:srgbClr val="3B3B3B"/>
                  </a:solidFill>
                  <a:latin typeface="Montserrat"/>
                  <a:ea typeface="Montserrat"/>
                  <a:cs typeface="Montserrat"/>
                  <a:sym typeface="Montserrat"/>
                </a:rPr>
                <a:t>LEGENDE</a:t>
              </a:r>
            </a:p>
          </p:txBody>
        </p:sp>
        <p:sp>
          <p:nvSpPr>
            <p:cNvPr name="TextBox 48" id="48"/>
            <p:cNvSpPr txBox="true"/>
            <p:nvPr/>
          </p:nvSpPr>
          <p:spPr>
            <a:xfrm rot="0">
              <a:off x="3309904" y="487033"/>
              <a:ext cx="1464048" cy="308380"/>
            </a:xfrm>
            <a:prstGeom prst="rect">
              <a:avLst/>
            </a:prstGeom>
          </p:spPr>
          <p:txBody>
            <a:bodyPr anchor="t" rtlCol="false" tIns="0" lIns="0" bIns="0" rIns="0">
              <a:spAutoFit/>
            </a:bodyPr>
            <a:lstStyle/>
            <a:p>
              <a:pPr algn="l" marL="0" indent="0" lvl="0">
                <a:lnSpc>
                  <a:spcPts val="2082"/>
                </a:lnSpc>
                <a:spcBef>
                  <a:spcPct val="0"/>
                </a:spcBef>
              </a:pPr>
              <a:r>
                <a:rPr lang="en-US" sz="1301">
                  <a:solidFill>
                    <a:srgbClr val="3B3B3B"/>
                  </a:solidFill>
                  <a:latin typeface="Montserrat"/>
                  <a:ea typeface="Montserrat"/>
                  <a:cs typeface="Montserrat"/>
                  <a:sym typeface="Montserrat"/>
                </a:rPr>
                <a:t>NEU</a:t>
              </a:r>
            </a:p>
          </p:txBody>
        </p:sp>
        <p:sp>
          <p:nvSpPr>
            <p:cNvPr name="TextBox 49" id="49"/>
            <p:cNvSpPr txBox="true"/>
            <p:nvPr/>
          </p:nvSpPr>
          <p:spPr>
            <a:xfrm rot="0">
              <a:off x="5180923" y="487033"/>
              <a:ext cx="1349954" cy="308380"/>
            </a:xfrm>
            <a:prstGeom prst="rect">
              <a:avLst/>
            </a:prstGeom>
          </p:spPr>
          <p:txBody>
            <a:bodyPr anchor="t" rtlCol="false" tIns="0" lIns="0" bIns="0" rIns="0">
              <a:spAutoFit/>
            </a:bodyPr>
            <a:lstStyle/>
            <a:p>
              <a:pPr algn="l" marL="0" indent="0" lvl="0">
                <a:lnSpc>
                  <a:spcPts val="2082"/>
                </a:lnSpc>
                <a:spcBef>
                  <a:spcPct val="0"/>
                </a:spcBef>
              </a:pPr>
              <a:r>
                <a:rPr lang="en-US" sz="1301">
                  <a:solidFill>
                    <a:srgbClr val="3B3B3B"/>
                  </a:solidFill>
                  <a:latin typeface="Montserrat"/>
                  <a:ea typeface="Montserrat"/>
                  <a:cs typeface="Montserrat"/>
                  <a:sym typeface="Montserrat"/>
                </a:rPr>
                <a:t>ABBRUCH</a:t>
              </a:r>
            </a:p>
          </p:txBody>
        </p:sp>
        <p:grpSp>
          <p:nvGrpSpPr>
            <p:cNvPr name="Group 50" id="50"/>
            <p:cNvGrpSpPr/>
            <p:nvPr/>
          </p:nvGrpSpPr>
          <p:grpSpPr>
            <a:xfrm rot="0">
              <a:off x="4217196" y="489680"/>
              <a:ext cx="813941" cy="350711"/>
              <a:chOff x="0" y="0"/>
              <a:chExt cx="660442" cy="284571"/>
            </a:xfrm>
          </p:grpSpPr>
          <p:sp>
            <p:nvSpPr>
              <p:cNvPr name="Freeform 51" id="51"/>
              <p:cNvSpPr/>
              <p:nvPr/>
            </p:nvSpPr>
            <p:spPr>
              <a:xfrm flipH="false" flipV="false" rot="0">
                <a:off x="0" y="0"/>
                <a:ext cx="660442" cy="284571"/>
              </a:xfrm>
              <a:custGeom>
                <a:avLst/>
                <a:gdLst/>
                <a:ahLst/>
                <a:cxnLst/>
                <a:rect r="r" b="b" t="t" l="l"/>
                <a:pathLst>
                  <a:path h="284571" w="660442">
                    <a:moveTo>
                      <a:pt x="0" y="0"/>
                    </a:moveTo>
                    <a:lnTo>
                      <a:pt x="660442" y="0"/>
                    </a:lnTo>
                    <a:lnTo>
                      <a:pt x="660442" y="284571"/>
                    </a:lnTo>
                    <a:lnTo>
                      <a:pt x="0" y="284571"/>
                    </a:lnTo>
                    <a:close/>
                  </a:path>
                </a:pathLst>
              </a:custGeom>
              <a:solidFill>
                <a:srgbClr val="F6F1A7"/>
              </a:solidFill>
              <a:ln cap="sq">
                <a:noFill/>
                <a:prstDash val="solid"/>
                <a:miter/>
              </a:ln>
            </p:spPr>
          </p:sp>
          <p:sp>
            <p:nvSpPr>
              <p:cNvPr name="TextBox 52" id="52"/>
              <p:cNvSpPr txBox="true"/>
              <p:nvPr/>
            </p:nvSpPr>
            <p:spPr>
              <a:xfrm>
                <a:off x="0" y="-19050"/>
                <a:ext cx="660442" cy="303621"/>
              </a:xfrm>
              <a:prstGeom prst="rect">
                <a:avLst/>
              </a:prstGeom>
            </p:spPr>
            <p:txBody>
              <a:bodyPr anchor="ctr" rtlCol="false" tIns="50800" lIns="50800" bIns="50800" rIns="50800"/>
              <a:lstStyle/>
              <a:p>
                <a:pPr algn="ctr" marL="0" indent="0" lvl="0">
                  <a:lnSpc>
                    <a:spcPts val="1399"/>
                  </a:lnSpc>
                  <a:spcBef>
                    <a:spcPct val="0"/>
                  </a:spcBef>
                </a:pPr>
              </a:p>
            </p:txBody>
          </p:sp>
        </p:grpSp>
      </p:grpSp>
    </p:spTree>
  </p:cSld>
  <p:clrMapOvr>
    <a:masterClrMapping/>
  </p:clrMapOvr>
</p:sld>
</file>

<file path=ppt/slides/slide12.xml><?xml version="1.0" encoding="utf-8"?>
<p:sld xmlns:p="http://schemas.openxmlformats.org/presentationml/2006/main" xmlns:a="http://schemas.openxmlformats.org/drawingml/2006/main">
  <p:cSld>
    <p:bg>
      <p:bgPr>
        <a:solidFill>
          <a:srgbClr val="EBEAEA"/>
        </a:solidFill>
      </p:bgPr>
    </p:bg>
    <p:spTree>
      <p:nvGrpSpPr>
        <p:cNvPr id="1" name=""/>
        <p:cNvGrpSpPr/>
        <p:nvPr/>
      </p:nvGrpSpPr>
      <p:grpSpPr>
        <a:xfrm>
          <a:off x="0" y="0"/>
          <a:ext cx="0" cy="0"/>
          <a:chOff x="0" y="0"/>
          <a:chExt cx="0" cy="0"/>
        </a:xfrm>
      </p:grpSpPr>
      <p:sp>
        <p:nvSpPr>
          <p:cNvPr name="AutoShape 2" id="2"/>
          <p:cNvSpPr/>
          <p:nvPr/>
        </p:nvSpPr>
        <p:spPr>
          <a:xfrm>
            <a:off x="435699" y="1014412"/>
            <a:ext cx="17416601" cy="0"/>
          </a:xfrm>
          <a:prstGeom prst="line">
            <a:avLst/>
          </a:prstGeom>
          <a:ln cap="flat" w="19050">
            <a:solidFill>
              <a:srgbClr val="FFFFFF"/>
            </a:solidFill>
            <a:prstDash val="solid"/>
            <a:headEnd type="none" len="sm" w="sm"/>
            <a:tailEnd type="none" len="sm" w="sm"/>
          </a:ln>
        </p:spPr>
      </p:sp>
      <p:sp>
        <p:nvSpPr>
          <p:cNvPr name="AutoShape 3" id="3"/>
          <p:cNvSpPr/>
          <p:nvPr/>
        </p:nvSpPr>
        <p:spPr>
          <a:xfrm>
            <a:off x="435699" y="9244012"/>
            <a:ext cx="17416601" cy="0"/>
          </a:xfrm>
          <a:prstGeom prst="line">
            <a:avLst/>
          </a:prstGeom>
          <a:ln cap="flat" w="19050">
            <a:solidFill>
              <a:srgbClr val="FFFFFF"/>
            </a:solidFill>
            <a:prstDash val="solid"/>
            <a:headEnd type="none" len="sm" w="sm"/>
            <a:tailEnd type="none" len="sm" w="sm"/>
          </a:ln>
        </p:spPr>
      </p:sp>
      <p:sp>
        <p:nvSpPr>
          <p:cNvPr name="AutoShape 4" id="4"/>
          <p:cNvSpPr/>
          <p:nvPr/>
        </p:nvSpPr>
        <p:spPr>
          <a:xfrm>
            <a:off x="927422" y="0"/>
            <a:ext cx="0" cy="776490"/>
          </a:xfrm>
          <a:prstGeom prst="line">
            <a:avLst/>
          </a:prstGeom>
          <a:ln cap="flat" w="19050">
            <a:solidFill>
              <a:srgbClr val="FFFFFF"/>
            </a:solidFill>
            <a:prstDash val="solid"/>
            <a:headEnd type="none" len="sm" w="sm"/>
            <a:tailEnd type="none" len="sm" w="sm"/>
          </a:ln>
        </p:spPr>
      </p:sp>
      <p:sp>
        <p:nvSpPr>
          <p:cNvPr name="AutoShape 5" id="5"/>
          <p:cNvSpPr/>
          <p:nvPr/>
        </p:nvSpPr>
        <p:spPr>
          <a:xfrm>
            <a:off x="17387108" y="9533517"/>
            <a:ext cx="0" cy="776490"/>
          </a:xfrm>
          <a:prstGeom prst="line">
            <a:avLst/>
          </a:prstGeom>
          <a:ln cap="flat" w="19050">
            <a:solidFill>
              <a:srgbClr val="FFFFFF"/>
            </a:solidFill>
            <a:prstDash val="solid"/>
            <a:headEnd type="none" len="sm" w="sm"/>
            <a:tailEnd type="none" len="sm" w="sm"/>
          </a:ln>
        </p:spPr>
      </p:sp>
      <p:grpSp>
        <p:nvGrpSpPr>
          <p:cNvPr name="Group 6" id="6"/>
          <p:cNvGrpSpPr/>
          <p:nvPr/>
        </p:nvGrpSpPr>
        <p:grpSpPr>
          <a:xfrm rot="0">
            <a:off x="3430315" y="2060557"/>
            <a:ext cx="11427370" cy="6165887"/>
            <a:chOff x="0" y="0"/>
            <a:chExt cx="3009678" cy="1623937"/>
          </a:xfrm>
        </p:grpSpPr>
        <p:sp>
          <p:nvSpPr>
            <p:cNvPr name="Freeform 7" id="7"/>
            <p:cNvSpPr/>
            <p:nvPr/>
          </p:nvSpPr>
          <p:spPr>
            <a:xfrm flipH="false" flipV="false" rot="0">
              <a:off x="0" y="0"/>
              <a:ext cx="3009678" cy="1623937"/>
            </a:xfrm>
            <a:custGeom>
              <a:avLst/>
              <a:gdLst/>
              <a:ahLst/>
              <a:cxnLst/>
              <a:rect r="r" b="b" t="t" l="l"/>
              <a:pathLst>
                <a:path h="1623937" w="3009678">
                  <a:moveTo>
                    <a:pt x="0" y="0"/>
                  </a:moveTo>
                  <a:lnTo>
                    <a:pt x="3009678" y="0"/>
                  </a:lnTo>
                  <a:lnTo>
                    <a:pt x="3009678" y="1623937"/>
                  </a:lnTo>
                  <a:lnTo>
                    <a:pt x="0" y="1623937"/>
                  </a:lnTo>
                  <a:close/>
                </a:path>
              </a:pathLst>
            </a:custGeom>
            <a:solidFill>
              <a:srgbClr val="FFFFFF">
                <a:alpha val="64706"/>
              </a:srgbClr>
            </a:solidFill>
            <a:ln cap="sq">
              <a:noFill/>
              <a:prstDash val="solid"/>
              <a:miter/>
            </a:ln>
          </p:spPr>
        </p:sp>
        <p:sp>
          <p:nvSpPr>
            <p:cNvPr name="TextBox 8" id="8"/>
            <p:cNvSpPr txBox="true"/>
            <p:nvPr/>
          </p:nvSpPr>
          <p:spPr>
            <a:xfrm>
              <a:off x="0" y="0"/>
              <a:ext cx="3009678" cy="1623937"/>
            </a:xfrm>
            <a:prstGeom prst="rect">
              <a:avLst/>
            </a:prstGeom>
          </p:spPr>
          <p:txBody>
            <a:bodyPr anchor="ctr" rtlCol="false" tIns="50800" lIns="50800" bIns="50800" rIns="50800"/>
            <a:lstStyle/>
            <a:p>
              <a:pPr algn="ctr">
                <a:lnSpc>
                  <a:spcPts val="1893"/>
                </a:lnSpc>
              </a:pPr>
            </a:p>
          </p:txBody>
        </p:sp>
      </p:grpSp>
      <p:sp>
        <p:nvSpPr>
          <p:cNvPr name="TextBox 9" id="9"/>
          <p:cNvSpPr txBox="true"/>
          <p:nvPr/>
        </p:nvSpPr>
        <p:spPr>
          <a:xfrm rot="0">
            <a:off x="7266296" y="9531568"/>
            <a:ext cx="3755409" cy="476250"/>
          </a:xfrm>
          <a:prstGeom prst="rect">
            <a:avLst/>
          </a:prstGeom>
        </p:spPr>
        <p:txBody>
          <a:bodyPr anchor="t" rtlCol="false" tIns="0" lIns="0" bIns="0" rIns="0">
            <a:spAutoFit/>
          </a:bodyPr>
          <a:lstStyle/>
          <a:p>
            <a:pPr algn="ctr">
              <a:lnSpc>
                <a:spcPts val="1893"/>
              </a:lnSpc>
            </a:pPr>
            <a:r>
              <a:rPr lang="en-US" sz="1577" spc="39">
                <a:solidFill>
                  <a:srgbClr val="3B3B3B"/>
                </a:solidFill>
                <a:latin typeface="Montserrat"/>
                <a:ea typeface="Montserrat"/>
                <a:cs typeface="Montserrat"/>
                <a:sym typeface="Montserrat"/>
              </a:rPr>
              <a:t>ARCHITEKTEN</a:t>
            </a:r>
          </a:p>
          <a:p>
            <a:pPr algn="ctr">
              <a:lnSpc>
                <a:spcPts val="1893"/>
              </a:lnSpc>
            </a:pPr>
            <a:r>
              <a:rPr lang="en-US" b="true" sz="1577" spc="39">
                <a:solidFill>
                  <a:srgbClr val="3B3B3B"/>
                </a:solidFill>
                <a:latin typeface="Montserrat Bold"/>
                <a:ea typeface="Montserrat Bold"/>
                <a:cs typeface="Montserrat Bold"/>
                <a:sym typeface="Montserrat Bold"/>
              </a:rPr>
              <a:t>ALDENAIRE &amp; PARTNERS</a:t>
            </a:r>
          </a:p>
        </p:txBody>
      </p:sp>
      <p:sp>
        <p:nvSpPr>
          <p:cNvPr name="TextBox 10" id="10"/>
          <p:cNvSpPr txBox="true"/>
          <p:nvPr/>
        </p:nvSpPr>
        <p:spPr>
          <a:xfrm rot="0">
            <a:off x="16324668" y="9502993"/>
            <a:ext cx="934632" cy="240665"/>
          </a:xfrm>
          <a:prstGeom prst="rect">
            <a:avLst/>
          </a:prstGeom>
        </p:spPr>
        <p:txBody>
          <a:bodyPr anchor="t" rtlCol="false" tIns="0" lIns="0" bIns="0" rIns="0">
            <a:spAutoFit/>
          </a:bodyPr>
          <a:lstStyle/>
          <a:p>
            <a:pPr algn="r">
              <a:lnSpc>
                <a:spcPts val="1959"/>
              </a:lnSpc>
              <a:spcBef>
                <a:spcPct val="0"/>
              </a:spcBef>
            </a:pPr>
            <a:r>
              <a:rPr lang="en-US" sz="1399">
                <a:solidFill>
                  <a:srgbClr val="FFFFFF"/>
                </a:solidFill>
                <a:latin typeface="Montserrat"/>
                <a:ea typeface="Montserrat"/>
                <a:cs typeface="Montserrat"/>
                <a:sym typeface="Montserrat"/>
              </a:rPr>
              <a:t>S. 12</a:t>
            </a:r>
          </a:p>
        </p:txBody>
      </p:sp>
      <p:sp>
        <p:nvSpPr>
          <p:cNvPr name="TextBox 11" id="11"/>
          <p:cNvSpPr txBox="true"/>
          <p:nvPr/>
        </p:nvSpPr>
        <p:spPr>
          <a:xfrm rot="0">
            <a:off x="10993915" y="7341269"/>
            <a:ext cx="3418306" cy="431800"/>
          </a:xfrm>
          <a:prstGeom prst="rect">
            <a:avLst/>
          </a:prstGeom>
        </p:spPr>
        <p:txBody>
          <a:bodyPr anchor="t" rtlCol="false" tIns="0" lIns="0" bIns="0" rIns="0">
            <a:spAutoFit/>
          </a:bodyPr>
          <a:lstStyle/>
          <a:p>
            <a:pPr algn="r" marL="0" indent="0" lvl="0">
              <a:lnSpc>
                <a:spcPts val="3739"/>
              </a:lnSpc>
              <a:spcBef>
                <a:spcPct val="0"/>
              </a:spcBef>
            </a:pPr>
            <a:r>
              <a:rPr lang="en-US" sz="2199" spc="219" u="sng">
                <a:solidFill>
                  <a:srgbClr val="3B3B3B"/>
                </a:solidFill>
                <a:latin typeface="Montserrat"/>
                <a:ea typeface="Montserrat"/>
                <a:cs typeface="Montserrat"/>
                <a:sym typeface="Montserrat"/>
              </a:rPr>
              <a:t>xxxx</a:t>
            </a:r>
            <a:r>
              <a:rPr lang="en-US" sz="2199" spc="219" strike="noStrike" u="sng">
                <a:solidFill>
                  <a:srgbClr val="3B3B3B"/>
                </a:solidFill>
                <a:latin typeface="Montserrat"/>
                <a:ea typeface="Montserrat"/>
                <a:cs typeface="Montserrat"/>
                <a:sym typeface="Montserrat"/>
              </a:rPr>
              <a:t> EUR</a:t>
            </a:r>
          </a:p>
        </p:txBody>
      </p:sp>
      <p:sp>
        <p:nvSpPr>
          <p:cNvPr name="AutoShape 12" id="12"/>
          <p:cNvSpPr/>
          <p:nvPr/>
        </p:nvSpPr>
        <p:spPr>
          <a:xfrm>
            <a:off x="11737600" y="7335004"/>
            <a:ext cx="2674620" cy="0"/>
          </a:xfrm>
          <a:prstGeom prst="line">
            <a:avLst/>
          </a:prstGeom>
          <a:ln cap="flat" w="28575">
            <a:solidFill>
              <a:srgbClr val="303030"/>
            </a:solidFill>
            <a:prstDash val="solid"/>
            <a:headEnd type="none" len="sm" w="sm"/>
            <a:tailEnd type="none" len="sm" w="sm"/>
          </a:ln>
        </p:spPr>
      </p:sp>
      <p:sp>
        <p:nvSpPr>
          <p:cNvPr name="TextBox 13" id="13"/>
          <p:cNvSpPr txBox="true"/>
          <p:nvPr/>
        </p:nvSpPr>
        <p:spPr>
          <a:xfrm rot="0">
            <a:off x="10993915" y="3075290"/>
            <a:ext cx="3418306" cy="4165600"/>
          </a:xfrm>
          <a:prstGeom prst="rect">
            <a:avLst/>
          </a:prstGeom>
        </p:spPr>
        <p:txBody>
          <a:bodyPr anchor="t" rtlCol="false" tIns="0" lIns="0" bIns="0" rIns="0">
            <a:spAutoFit/>
          </a:bodyPr>
          <a:lstStyle/>
          <a:p>
            <a:pPr algn="r" marL="0" indent="0" lvl="0">
              <a:lnSpc>
                <a:spcPts val="3739"/>
              </a:lnSpc>
              <a:spcBef>
                <a:spcPct val="0"/>
              </a:spcBef>
            </a:pPr>
            <a:r>
              <a:rPr lang="en-US" sz="2199" spc="219" strike="noStrike" u="none">
                <a:solidFill>
                  <a:srgbClr val="3B3B3B"/>
                </a:solidFill>
                <a:latin typeface="Montserrat"/>
                <a:ea typeface="Montserrat"/>
                <a:cs typeface="Montserrat"/>
                <a:sym typeface="Montserrat"/>
              </a:rPr>
              <a:t>xxx EUR</a:t>
            </a:r>
          </a:p>
          <a:p>
            <a:pPr algn="r" marL="0" indent="0" lvl="0">
              <a:lnSpc>
                <a:spcPts val="3739"/>
              </a:lnSpc>
              <a:spcBef>
                <a:spcPct val="0"/>
              </a:spcBef>
            </a:pPr>
            <a:r>
              <a:rPr lang="en-US" sz="2199" spc="219" strike="noStrike" u="none">
                <a:solidFill>
                  <a:srgbClr val="3B3B3B"/>
                </a:solidFill>
                <a:latin typeface="Montserrat"/>
                <a:ea typeface="Montserrat"/>
                <a:cs typeface="Montserrat"/>
                <a:sym typeface="Montserrat"/>
              </a:rPr>
              <a:t>xxx EUR</a:t>
            </a:r>
          </a:p>
          <a:p>
            <a:pPr algn="r" marL="0" indent="0" lvl="0">
              <a:lnSpc>
                <a:spcPts val="3739"/>
              </a:lnSpc>
              <a:spcBef>
                <a:spcPct val="0"/>
              </a:spcBef>
            </a:pPr>
            <a:r>
              <a:rPr lang="en-US" sz="2199" spc="219" strike="noStrike" u="none">
                <a:solidFill>
                  <a:srgbClr val="3B3B3B"/>
                </a:solidFill>
                <a:latin typeface="Montserrat"/>
                <a:ea typeface="Montserrat"/>
                <a:cs typeface="Montserrat"/>
                <a:sym typeface="Montserrat"/>
              </a:rPr>
              <a:t>xxx EUR</a:t>
            </a:r>
          </a:p>
          <a:p>
            <a:pPr algn="r" marL="0" indent="0" lvl="0">
              <a:lnSpc>
                <a:spcPts val="3739"/>
              </a:lnSpc>
              <a:spcBef>
                <a:spcPct val="0"/>
              </a:spcBef>
            </a:pPr>
            <a:r>
              <a:rPr lang="en-US" sz="2199" spc="219" strike="noStrike" u="none">
                <a:solidFill>
                  <a:srgbClr val="3B3B3B"/>
                </a:solidFill>
                <a:latin typeface="Montserrat"/>
                <a:ea typeface="Montserrat"/>
                <a:cs typeface="Montserrat"/>
                <a:sym typeface="Montserrat"/>
              </a:rPr>
              <a:t>xxx EUR</a:t>
            </a:r>
          </a:p>
          <a:p>
            <a:pPr algn="r" marL="0" indent="0" lvl="0">
              <a:lnSpc>
                <a:spcPts val="3739"/>
              </a:lnSpc>
              <a:spcBef>
                <a:spcPct val="0"/>
              </a:spcBef>
            </a:pPr>
            <a:r>
              <a:rPr lang="en-US" sz="2199" spc="219" strike="noStrike" u="none">
                <a:solidFill>
                  <a:srgbClr val="3B3B3B"/>
                </a:solidFill>
                <a:latin typeface="Montserrat"/>
                <a:ea typeface="Montserrat"/>
                <a:cs typeface="Montserrat"/>
                <a:sym typeface="Montserrat"/>
              </a:rPr>
              <a:t>xxx EUR</a:t>
            </a:r>
          </a:p>
          <a:p>
            <a:pPr algn="r" marL="0" indent="0" lvl="0">
              <a:lnSpc>
                <a:spcPts val="3739"/>
              </a:lnSpc>
              <a:spcBef>
                <a:spcPct val="0"/>
              </a:spcBef>
            </a:pPr>
            <a:r>
              <a:rPr lang="en-US" sz="2199" spc="219" strike="noStrike" u="none">
                <a:solidFill>
                  <a:srgbClr val="3B3B3B"/>
                </a:solidFill>
                <a:latin typeface="Montserrat"/>
                <a:ea typeface="Montserrat"/>
                <a:cs typeface="Montserrat"/>
                <a:sym typeface="Montserrat"/>
              </a:rPr>
              <a:t>xxx EUR</a:t>
            </a:r>
          </a:p>
          <a:p>
            <a:pPr algn="r" marL="0" indent="0" lvl="0">
              <a:lnSpc>
                <a:spcPts val="3739"/>
              </a:lnSpc>
              <a:spcBef>
                <a:spcPct val="0"/>
              </a:spcBef>
            </a:pPr>
            <a:r>
              <a:rPr lang="en-US" sz="2199" spc="219" strike="noStrike" u="none">
                <a:solidFill>
                  <a:srgbClr val="3B3B3B"/>
                </a:solidFill>
                <a:latin typeface="Montserrat"/>
                <a:ea typeface="Montserrat"/>
                <a:cs typeface="Montserrat"/>
                <a:sym typeface="Montserrat"/>
              </a:rPr>
              <a:t>xxx EUR</a:t>
            </a:r>
          </a:p>
          <a:p>
            <a:pPr algn="r" marL="0" indent="0" lvl="0">
              <a:lnSpc>
                <a:spcPts val="3739"/>
              </a:lnSpc>
              <a:spcBef>
                <a:spcPct val="0"/>
              </a:spcBef>
            </a:pPr>
            <a:r>
              <a:rPr lang="en-US" sz="2199" spc="219" strike="noStrike" u="none">
                <a:solidFill>
                  <a:srgbClr val="3B3B3B"/>
                </a:solidFill>
                <a:latin typeface="Montserrat"/>
                <a:ea typeface="Montserrat"/>
                <a:cs typeface="Montserrat"/>
                <a:sym typeface="Montserrat"/>
              </a:rPr>
              <a:t>xxx EUR</a:t>
            </a:r>
          </a:p>
          <a:p>
            <a:pPr algn="r" marL="0" indent="0" lvl="0">
              <a:lnSpc>
                <a:spcPts val="3739"/>
              </a:lnSpc>
              <a:spcBef>
                <a:spcPct val="0"/>
              </a:spcBef>
            </a:pPr>
            <a:r>
              <a:rPr lang="en-US" sz="2199" spc="219" strike="noStrike" u="none">
                <a:solidFill>
                  <a:srgbClr val="3B3B3B"/>
                </a:solidFill>
                <a:latin typeface="Montserrat"/>
                <a:ea typeface="Montserrat"/>
                <a:cs typeface="Montserrat"/>
                <a:sym typeface="Montserrat"/>
              </a:rPr>
              <a:t>xxx EUR</a:t>
            </a:r>
          </a:p>
        </p:txBody>
      </p:sp>
      <p:sp>
        <p:nvSpPr>
          <p:cNvPr name="TextBox 14" id="14"/>
          <p:cNvSpPr txBox="true"/>
          <p:nvPr/>
        </p:nvSpPr>
        <p:spPr>
          <a:xfrm rot="0">
            <a:off x="3841434" y="3075290"/>
            <a:ext cx="7561553" cy="4165600"/>
          </a:xfrm>
          <a:prstGeom prst="rect">
            <a:avLst/>
          </a:prstGeom>
        </p:spPr>
        <p:txBody>
          <a:bodyPr anchor="t" rtlCol="false" tIns="0" lIns="0" bIns="0" rIns="0">
            <a:spAutoFit/>
          </a:bodyPr>
          <a:lstStyle/>
          <a:p>
            <a:pPr algn="l">
              <a:lnSpc>
                <a:spcPts val="3739"/>
              </a:lnSpc>
            </a:pPr>
            <a:r>
              <a:rPr lang="en-US" sz="2199" spc="54">
                <a:solidFill>
                  <a:srgbClr val="3B3B3B"/>
                </a:solidFill>
                <a:latin typeface="Montserrat"/>
                <a:ea typeface="Montserrat"/>
                <a:cs typeface="Montserrat"/>
                <a:sym typeface="Montserrat"/>
              </a:rPr>
              <a:t>Sanierungsarbeiten</a:t>
            </a:r>
          </a:p>
          <a:p>
            <a:pPr algn="l">
              <a:lnSpc>
                <a:spcPts val="3739"/>
              </a:lnSpc>
            </a:pPr>
            <a:r>
              <a:rPr lang="en-US" sz="2199" spc="54">
                <a:solidFill>
                  <a:srgbClr val="3B3B3B"/>
                </a:solidFill>
                <a:latin typeface="Montserrat"/>
                <a:ea typeface="Montserrat"/>
                <a:cs typeface="Montserrat"/>
                <a:sym typeface="Montserrat"/>
              </a:rPr>
              <a:t>Zimmererarbeiten</a:t>
            </a:r>
          </a:p>
          <a:p>
            <a:pPr algn="l">
              <a:lnSpc>
                <a:spcPts val="3739"/>
              </a:lnSpc>
            </a:pPr>
            <a:r>
              <a:rPr lang="en-US" sz="2199" spc="54">
                <a:solidFill>
                  <a:srgbClr val="3B3B3B"/>
                </a:solidFill>
                <a:latin typeface="Montserrat"/>
                <a:ea typeface="Montserrat"/>
                <a:cs typeface="Montserrat"/>
                <a:sym typeface="Montserrat"/>
              </a:rPr>
              <a:t>Bodenbelagsarbeiten</a:t>
            </a:r>
          </a:p>
          <a:p>
            <a:pPr algn="l">
              <a:lnSpc>
                <a:spcPts val="3739"/>
              </a:lnSpc>
            </a:pPr>
            <a:r>
              <a:rPr lang="en-US" sz="2199" spc="54">
                <a:solidFill>
                  <a:srgbClr val="3B3B3B"/>
                </a:solidFill>
                <a:latin typeface="Montserrat"/>
                <a:ea typeface="Montserrat"/>
                <a:cs typeface="Montserrat"/>
                <a:sym typeface="Montserrat"/>
              </a:rPr>
              <a:t>Malerarbeiten</a:t>
            </a:r>
          </a:p>
          <a:p>
            <a:pPr algn="l">
              <a:lnSpc>
                <a:spcPts val="3739"/>
              </a:lnSpc>
            </a:pPr>
            <a:r>
              <a:rPr lang="en-US" sz="2199" spc="54">
                <a:solidFill>
                  <a:srgbClr val="3B3B3B"/>
                </a:solidFill>
                <a:latin typeface="Montserrat"/>
                <a:ea typeface="Montserrat"/>
                <a:cs typeface="Montserrat"/>
                <a:sym typeface="Montserrat"/>
              </a:rPr>
              <a:t>HLS-Arbeiten</a:t>
            </a:r>
          </a:p>
          <a:p>
            <a:pPr algn="l">
              <a:lnSpc>
                <a:spcPts val="3739"/>
              </a:lnSpc>
            </a:pPr>
            <a:r>
              <a:rPr lang="en-US" sz="2199" spc="54">
                <a:solidFill>
                  <a:srgbClr val="3B3B3B"/>
                </a:solidFill>
                <a:latin typeface="Montserrat"/>
                <a:ea typeface="Montserrat"/>
                <a:cs typeface="Montserrat"/>
                <a:sym typeface="Montserrat"/>
              </a:rPr>
              <a:t>Erneuerung Fenster/Türen</a:t>
            </a:r>
          </a:p>
          <a:p>
            <a:pPr algn="l">
              <a:lnSpc>
                <a:spcPts val="3739"/>
              </a:lnSpc>
            </a:pPr>
            <a:r>
              <a:rPr lang="en-US" sz="2199" spc="54">
                <a:solidFill>
                  <a:srgbClr val="3B3B3B"/>
                </a:solidFill>
                <a:latin typeface="Montserrat"/>
                <a:ea typeface="Montserrat"/>
                <a:cs typeface="Montserrat"/>
                <a:sym typeface="Montserrat"/>
              </a:rPr>
              <a:t>Elektroarbeiten</a:t>
            </a:r>
          </a:p>
          <a:p>
            <a:pPr algn="l">
              <a:lnSpc>
                <a:spcPts val="3739"/>
              </a:lnSpc>
            </a:pPr>
            <a:r>
              <a:rPr lang="en-US" sz="2199" spc="54">
                <a:solidFill>
                  <a:srgbClr val="3B3B3B"/>
                </a:solidFill>
                <a:latin typeface="Montserrat"/>
                <a:ea typeface="Montserrat"/>
                <a:cs typeface="Montserrat"/>
                <a:sym typeface="Montserrat"/>
              </a:rPr>
              <a:t>Beleuchtung</a:t>
            </a:r>
          </a:p>
          <a:p>
            <a:pPr algn="l">
              <a:lnSpc>
                <a:spcPts val="3739"/>
              </a:lnSpc>
            </a:pPr>
            <a:r>
              <a:rPr lang="en-US" sz="2199" spc="54">
                <a:solidFill>
                  <a:srgbClr val="3B3B3B"/>
                </a:solidFill>
                <a:latin typeface="Montserrat"/>
                <a:ea typeface="Montserrat"/>
                <a:cs typeface="Montserrat"/>
                <a:sym typeface="Montserrat"/>
              </a:rPr>
              <a:t>Verschiedenes</a:t>
            </a:r>
          </a:p>
        </p:txBody>
      </p:sp>
      <p:sp>
        <p:nvSpPr>
          <p:cNvPr name="TextBox 15" id="15"/>
          <p:cNvSpPr txBox="true"/>
          <p:nvPr/>
        </p:nvSpPr>
        <p:spPr>
          <a:xfrm rot="0">
            <a:off x="3841434" y="2349485"/>
            <a:ext cx="6031612" cy="471805"/>
          </a:xfrm>
          <a:prstGeom prst="rect">
            <a:avLst/>
          </a:prstGeom>
        </p:spPr>
        <p:txBody>
          <a:bodyPr anchor="t" rtlCol="false" tIns="0" lIns="0" bIns="0" rIns="0">
            <a:spAutoFit/>
          </a:bodyPr>
          <a:lstStyle/>
          <a:p>
            <a:pPr algn="l">
              <a:lnSpc>
                <a:spcPts val="3919"/>
              </a:lnSpc>
            </a:pPr>
            <a:r>
              <a:rPr lang="en-US" sz="2799" spc="5" u="sng">
                <a:solidFill>
                  <a:srgbClr val="3B3B3B"/>
                </a:solidFill>
                <a:latin typeface="Montserrat"/>
                <a:ea typeface="Montserrat"/>
                <a:cs typeface="Montserrat"/>
                <a:sym typeface="Montserrat"/>
              </a:rPr>
              <a:t>KOSTENAUFSTELLUNG</a:t>
            </a:r>
          </a:p>
        </p:txBody>
      </p:sp>
      <p:sp>
        <p:nvSpPr>
          <p:cNvPr name="TextBox 16" id="16"/>
          <p:cNvSpPr txBox="true"/>
          <p:nvPr/>
        </p:nvSpPr>
        <p:spPr>
          <a:xfrm rot="0">
            <a:off x="11021704" y="568845"/>
            <a:ext cx="6237596" cy="240665"/>
          </a:xfrm>
          <a:prstGeom prst="rect">
            <a:avLst/>
          </a:prstGeom>
        </p:spPr>
        <p:txBody>
          <a:bodyPr anchor="t" rtlCol="false" tIns="0" lIns="0" bIns="0" rIns="0">
            <a:spAutoFit/>
          </a:bodyPr>
          <a:lstStyle/>
          <a:p>
            <a:pPr algn="r">
              <a:lnSpc>
                <a:spcPts val="1960"/>
              </a:lnSpc>
              <a:spcBef>
                <a:spcPct val="0"/>
              </a:spcBef>
            </a:pPr>
            <a:r>
              <a:rPr lang="en-US" sz="1400">
                <a:solidFill>
                  <a:srgbClr val="3B3B3B"/>
                </a:solidFill>
                <a:latin typeface="Montserrat"/>
                <a:ea typeface="Montserrat"/>
                <a:cs typeface="Montserrat"/>
                <a:sym typeface="Montserrat"/>
              </a:rPr>
              <a:t>OBJEKT NUMMER | KONZEPT, JEDE STADT</a:t>
            </a:r>
          </a:p>
        </p:txBody>
      </p:sp>
      <p:sp>
        <p:nvSpPr>
          <p:cNvPr name="TextBox 17" id="17"/>
          <p:cNvSpPr txBox="true"/>
          <p:nvPr/>
        </p:nvSpPr>
        <p:spPr>
          <a:xfrm rot="0">
            <a:off x="1111766" y="228802"/>
            <a:ext cx="12175481" cy="676275"/>
          </a:xfrm>
          <a:prstGeom prst="rect">
            <a:avLst/>
          </a:prstGeom>
        </p:spPr>
        <p:txBody>
          <a:bodyPr anchor="t" rtlCol="false" tIns="0" lIns="0" bIns="0" rIns="0">
            <a:spAutoFit/>
          </a:bodyPr>
          <a:lstStyle/>
          <a:p>
            <a:pPr algn="l" marL="0" indent="0" lvl="0">
              <a:lnSpc>
                <a:spcPts val="5399"/>
              </a:lnSpc>
              <a:spcBef>
                <a:spcPct val="0"/>
              </a:spcBef>
            </a:pPr>
            <a:r>
              <a:rPr lang="en-US" b="true" sz="4499" spc="899">
                <a:solidFill>
                  <a:srgbClr val="3B3B3B"/>
                </a:solidFill>
                <a:latin typeface="Cormorant Garamond Bold"/>
                <a:ea typeface="Cormorant Garamond Bold"/>
                <a:cs typeface="Cormorant Garamond Bold"/>
                <a:sym typeface="Cormorant Garamond Bold"/>
              </a:rPr>
              <a:t>BUDGETPLAN</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EBEAEA"/>
        </a:solidFill>
      </p:bgPr>
    </p:bg>
    <p:spTree>
      <p:nvGrpSpPr>
        <p:cNvPr id="1" name=""/>
        <p:cNvGrpSpPr/>
        <p:nvPr/>
      </p:nvGrpSpPr>
      <p:grpSpPr>
        <a:xfrm>
          <a:off x="0" y="0"/>
          <a:ext cx="0" cy="0"/>
          <a:chOff x="0" y="0"/>
          <a:chExt cx="0" cy="0"/>
        </a:xfrm>
      </p:grpSpPr>
      <p:sp>
        <p:nvSpPr>
          <p:cNvPr name="AutoShape 2" id="2"/>
          <p:cNvSpPr/>
          <p:nvPr/>
        </p:nvSpPr>
        <p:spPr>
          <a:xfrm>
            <a:off x="927422" y="0"/>
            <a:ext cx="0" cy="776490"/>
          </a:xfrm>
          <a:prstGeom prst="line">
            <a:avLst/>
          </a:prstGeom>
          <a:ln cap="flat" w="19050">
            <a:solidFill>
              <a:srgbClr val="FFFFFF"/>
            </a:solidFill>
            <a:prstDash val="solid"/>
            <a:headEnd type="none" len="sm" w="sm"/>
            <a:tailEnd type="none" len="sm" w="sm"/>
          </a:ln>
        </p:spPr>
      </p:sp>
      <p:sp>
        <p:nvSpPr>
          <p:cNvPr name="AutoShape 3" id="3"/>
          <p:cNvSpPr/>
          <p:nvPr/>
        </p:nvSpPr>
        <p:spPr>
          <a:xfrm>
            <a:off x="17387108" y="9533517"/>
            <a:ext cx="0" cy="776490"/>
          </a:xfrm>
          <a:prstGeom prst="line">
            <a:avLst/>
          </a:prstGeom>
          <a:ln cap="flat" w="19050">
            <a:solidFill>
              <a:srgbClr val="FFFFFF"/>
            </a:solidFill>
            <a:prstDash val="solid"/>
            <a:headEnd type="none" len="sm" w="sm"/>
            <a:tailEnd type="none" len="sm" w="sm"/>
          </a:ln>
        </p:spPr>
      </p:sp>
      <p:grpSp>
        <p:nvGrpSpPr>
          <p:cNvPr name="Group 4" id="4"/>
          <p:cNvGrpSpPr/>
          <p:nvPr/>
        </p:nvGrpSpPr>
        <p:grpSpPr>
          <a:xfrm rot="0">
            <a:off x="1028700" y="2576153"/>
            <a:ext cx="16230600" cy="3245904"/>
            <a:chOff x="0" y="0"/>
            <a:chExt cx="21640800" cy="4327872"/>
          </a:xfrm>
        </p:grpSpPr>
        <p:grpSp>
          <p:nvGrpSpPr>
            <p:cNvPr name="Group 5" id="5"/>
            <p:cNvGrpSpPr/>
            <p:nvPr/>
          </p:nvGrpSpPr>
          <p:grpSpPr>
            <a:xfrm rot="5400000">
              <a:off x="10788650" y="-10536805"/>
              <a:ext cx="63500" cy="21640800"/>
              <a:chOff x="0" y="0"/>
              <a:chExt cx="37250" cy="12694797"/>
            </a:xfrm>
          </p:grpSpPr>
          <p:sp>
            <p:nvSpPr>
              <p:cNvPr name="Freeform 6" id="6"/>
              <p:cNvSpPr/>
              <p:nvPr/>
            </p:nvSpPr>
            <p:spPr>
              <a:xfrm flipH="false" flipV="false" rot="0">
                <a:off x="0" y="0"/>
                <a:ext cx="37250" cy="12694796"/>
              </a:xfrm>
              <a:custGeom>
                <a:avLst/>
                <a:gdLst/>
                <a:ahLst/>
                <a:cxnLst/>
                <a:rect r="r" b="b" t="t" l="l"/>
                <a:pathLst>
                  <a:path h="12694796" w="37250">
                    <a:moveTo>
                      <a:pt x="0" y="0"/>
                    </a:moveTo>
                    <a:lnTo>
                      <a:pt x="37250" y="0"/>
                    </a:lnTo>
                    <a:lnTo>
                      <a:pt x="37250" y="12694796"/>
                    </a:lnTo>
                    <a:lnTo>
                      <a:pt x="0" y="12694796"/>
                    </a:lnTo>
                    <a:close/>
                  </a:path>
                </a:pathLst>
              </a:custGeom>
              <a:solidFill>
                <a:srgbClr val="3B3B3B"/>
              </a:solidFill>
            </p:spPr>
          </p:sp>
          <p:sp>
            <p:nvSpPr>
              <p:cNvPr name="TextBox 7" id="7"/>
              <p:cNvSpPr txBox="true"/>
              <p:nvPr/>
            </p:nvSpPr>
            <p:spPr>
              <a:xfrm>
                <a:off x="0" y="-19050"/>
                <a:ext cx="37250" cy="12713847"/>
              </a:xfrm>
              <a:prstGeom prst="rect">
                <a:avLst/>
              </a:prstGeom>
            </p:spPr>
            <p:txBody>
              <a:bodyPr anchor="ctr" rtlCol="false" tIns="50800" lIns="50800" bIns="50800" rIns="50800"/>
              <a:lstStyle/>
              <a:p>
                <a:pPr algn="ctr">
                  <a:lnSpc>
                    <a:spcPts val="1399"/>
                  </a:lnSpc>
                </a:pPr>
              </a:p>
            </p:txBody>
          </p:sp>
        </p:grpSp>
        <p:grpSp>
          <p:nvGrpSpPr>
            <p:cNvPr name="Group 8" id="8"/>
            <p:cNvGrpSpPr/>
            <p:nvPr/>
          </p:nvGrpSpPr>
          <p:grpSpPr>
            <a:xfrm rot="0">
              <a:off x="2056446" y="251845"/>
              <a:ext cx="63500" cy="1190116"/>
              <a:chOff x="0" y="0"/>
              <a:chExt cx="37250" cy="698139"/>
            </a:xfrm>
          </p:grpSpPr>
          <p:sp>
            <p:nvSpPr>
              <p:cNvPr name="Freeform 9" id="9"/>
              <p:cNvSpPr/>
              <p:nvPr/>
            </p:nvSpPr>
            <p:spPr>
              <a:xfrm flipH="false" flipV="false" rot="0">
                <a:off x="0" y="0"/>
                <a:ext cx="37250" cy="698139"/>
              </a:xfrm>
              <a:custGeom>
                <a:avLst/>
                <a:gdLst/>
                <a:ahLst/>
                <a:cxnLst/>
                <a:rect r="r" b="b" t="t" l="l"/>
                <a:pathLst>
                  <a:path h="698139" w="37250">
                    <a:moveTo>
                      <a:pt x="0" y="0"/>
                    </a:moveTo>
                    <a:lnTo>
                      <a:pt x="37250" y="0"/>
                    </a:lnTo>
                    <a:lnTo>
                      <a:pt x="37250" y="698139"/>
                    </a:lnTo>
                    <a:lnTo>
                      <a:pt x="0" y="698139"/>
                    </a:lnTo>
                    <a:close/>
                  </a:path>
                </a:pathLst>
              </a:custGeom>
              <a:solidFill>
                <a:srgbClr val="3B3B3B"/>
              </a:solidFill>
            </p:spPr>
          </p:sp>
          <p:sp>
            <p:nvSpPr>
              <p:cNvPr name="TextBox 10" id="10"/>
              <p:cNvSpPr txBox="true"/>
              <p:nvPr/>
            </p:nvSpPr>
            <p:spPr>
              <a:xfrm>
                <a:off x="0" y="-19050"/>
                <a:ext cx="37250" cy="717189"/>
              </a:xfrm>
              <a:prstGeom prst="rect">
                <a:avLst/>
              </a:prstGeom>
            </p:spPr>
            <p:txBody>
              <a:bodyPr anchor="ctr" rtlCol="false" tIns="50800" lIns="50800" bIns="50800" rIns="50800"/>
              <a:lstStyle/>
              <a:p>
                <a:pPr algn="ctr">
                  <a:lnSpc>
                    <a:spcPts val="1399"/>
                  </a:lnSpc>
                </a:pPr>
              </a:p>
            </p:txBody>
          </p:sp>
        </p:grpSp>
        <p:grpSp>
          <p:nvGrpSpPr>
            <p:cNvPr name="Group 11" id="11"/>
            <p:cNvGrpSpPr/>
            <p:nvPr/>
          </p:nvGrpSpPr>
          <p:grpSpPr>
            <a:xfrm rot="0">
              <a:off x="19520854" y="251845"/>
              <a:ext cx="63500" cy="1190116"/>
              <a:chOff x="0" y="0"/>
              <a:chExt cx="37250" cy="698139"/>
            </a:xfrm>
          </p:grpSpPr>
          <p:sp>
            <p:nvSpPr>
              <p:cNvPr name="Freeform 12" id="12"/>
              <p:cNvSpPr/>
              <p:nvPr/>
            </p:nvSpPr>
            <p:spPr>
              <a:xfrm flipH="false" flipV="false" rot="0">
                <a:off x="0" y="0"/>
                <a:ext cx="37250" cy="698139"/>
              </a:xfrm>
              <a:custGeom>
                <a:avLst/>
                <a:gdLst/>
                <a:ahLst/>
                <a:cxnLst/>
                <a:rect r="r" b="b" t="t" l="l"/>
                <a:pathLst>
                  <a:path h="698139" w="37250">
                    <a:moveTo>
                      <a:pt x="0" y="0"/>
                    </a:moveTo>
                    <a:lnTo>
                      <a:pt x="37250" y="0"/>
                    </a:lnTo>
                    <a:lnTo>
                      <a:pt x="37250" y="698139"/>
                    </a:lnTo>
                    <a:lnTo>
                      <a:pt x="0" y="698139"/>
                    </a:lnTo>
                    <a:close/>
                  </a:path>
                </a:pathLst>
              </a:custGeom>
              <a:solidFill>
                <a:srgbClr val="3B3B3B"/>
              </a:solidFill>
            </p:spPr>
          </p:sp>
          <p:sp>
            <p:nvSpPr>
              <p:cNvPr name="TextBox 13" id="13"/>
              <p:cNvSpPr txBox="true"/>
              <p:nvPr/>
            </p:nvSpPr>
            <p:spPr>
              <a:xfrm>
                <a:off x="0" y="-19050"/>
                <a:ext cx="37250" cy="717189"/>
              </a:xfrm>
              <a:prstGeom prst="rect">
                <a:avLst/>
              </a:prstGeom>
            </p:spPr>
            <p:txBody>
              <a:bodyPr anchor="ctr" rtlCol="false" tIns="50800" lIns="50800" bIns="50800" rIns="50800"/>
              <a:lstStyle/>
              <a:p>
                <a:pPr algn="ctr">
                  <a:lnSpc>
                    <a:spcPts val="1399"/>
                  </a:lnSpc>
                </a:pPr>
              </a:p>
            </p:txBody>
          </p:sp>
        </p:grpSp>
        <p:grpSp>
          <p:nvGrpSpPr>
            <p:cNvPr name="Group 14" id="14"/>
            <p:cNvGrpSpPr/>
            <p:nvPr/>
          </p:nvGrpSpPr>
          <p:grpSpPr>
            <a:xfrm rot="0">
              <a:off x="6417675" y="0"/>
              <a:ext cx="63500" cy="4327872"/>
              <a:chOff x="0" y="0"/>
              <a:chExt cx="37250" cy="2538791"/>
            </a:xfrm>
          </p:grpSpPr>
          <p:sp>
            <p:nvSpPr>
              <p:cNvPr name="Freeform 15" id="15"/>
              <p:cNvSpPr/>
              <p:nvPr/>
            </p:nvSpPr>
            <p:spPr>
              <a:xfrm flipH="false" flipV="false" rot="0">
                <a:off x="0" y="0"/>
                <a:ext cx="37250" cy="2538791"/>
              </a:xfrm>
              <a:custGeom>
                <a:avLst/>
                <a:gdLst/>
                <a:ahLst/>
                <a:cxnLst/>
                <a:rect r="r" b="b" t="t" l="l"/>
                <a:pathLst>
                  <a:path h="2538791" w="37250">
                    <a:moveTo>
                      <a:pt x="0" y="0"/>
                    </a:moveTo>
                    <a:lnTo>
                      <a:pt x="37250" y="0"/>
                    </a:lnTo>
                    <a:lnTo>
                      <a:pt x="37250" y="2538791"/>
                    </a:lnTo>
                    <a:lnTo>
                      <a:pt x="0" y="2538791"/>
                    </a:lnTo>
                    <a:close/>
                  </a:path>
                </a:pathLst>
              </a:custGeom>
              <a:solidFill>
                <a:srgbClr val="3B3B3B"/>
              </a:solidFill>
            </p:spPr>
          </p:sp>
          <p:sp>
            <p:nvSpPr>
              <p:cNvPr name="TextBox 16" id="16"/>
              <p:cNvSpPr txBox="true"/>
              <p:nvPr/>
            </p:nvSpPr>
            <p:spPr>
              <a:xfrm>
                <a:off x="0" y="-19050"/>
                <a:ext cx="37250" cy="2557841"/>
              </a:xfrm>
              <a:prstGeom prst="rect">
                <a:avLst/>
              </a:prstGeom>
            </p:spPr>
            <p:txBody>
              <a:bodyPr anchor="ctr" rtlCol="false" tIns="50800" lIns="50800" bIns="50800" rIns="50800"/>
              <a:lstStyle/>
              <a:p>
                <a:pPr algn="ctr">
                  <a:lnSpc>
                    <a:spcPts val="1399"/>
                  </a:lnSpc>
                </a:pPr>
              </a:p>
            </p:txBody>
          </p:sp>
        </p:grpSp>
        <p:grpSp>
          <p:nvGrpSpPr>
            <p:cNvPr name="Group 17" id="17"/>
            <p:cNvGrpSpPr/>
            <p:nvPr/>
          </p:nvGrpSpPr>
          <p:grpSpPr>
            <a:xfrm rot="0">
              <a:off x="15154752" y="0"/>
              <a:ext cx="63500" cy="4327872"/>
              <a:chOff x="0" y="0"/>
              <a:chExt cx="37250" cy="2538791"/>
            </a:xfrm>
          </p:grpSpPr>
          <p:sp>
            <p:nvSpPr>
              <p:cNvPr name="Freeform 18" id="18"/>
              <p:cNvSpPr/>
              <p:nvPr/>
            </p:nvSpPr>
            <p:spPr>
              <a:xfrm flipH="false" flipV="false" rot="0">
                <a:off x="0" y="0"/>
                <a:ext cx="37250" cy="2538791"/>
              </a:xfrm>
              <a:custGeom>
                <a:avLst/>
                <a:gdLst/>
                <a:ahLst/>
                <a:cxnLst/>
                <a:rect r="r" b="b" t="t" l="l"/>
                <a:pathLst>
                  <a:path h="2538791" w="37250">
                    <a:moveTo>
                      <a:pt x="0" y="0"/>
                    </a:moveTo>
                    <a:lnTo>
                      <a:pt x="37250" y="0"/>
                    </a:lnTo>
                    <a:lnTo>
                      <a:pt x="37250" y="2538791"/>
                    </a:lnTo>
                    <a:lnTo>
                      <a:pt x="0" y="2538791"/>
                    </a:lnTo>
                    <a:close/>
                  </a:path>
                </a:pathLst>
              </a:custGeom>
              <a:solidFill>
                <a:srgbClr val="3B3B3B"/>
              </a:solidFill>
            </p:spPr>
          </p:sp>
          <p:sp>
            <p:nvSpPr>
              <p:cNvPr name="TextBox 19" id="19"/>
              <p:cNvSpPr txBox="true"/>
              <p:nvPr/>
            </p:nvSpPr>
            <p:spPr>
              <a:xfrm>
                <a:off x="0" y="-19050"/>
                <a:ext cx="37250" cy="2557841"/>
              </a:xfrm>
              <a:prstGeom prst="rect">
                <a:avLst/>
              </a:prstGeom>
            </p:spPr>
            <p:txBody>
              <a:bodyPr anchor="ctr" rtlCol="false" tIns="50800" lIns="50800" bIns="50800" rIns="50800"/>
              <a:lstStyle/>
              <a:p>
                <a:pPr algn="ctr">
                  <a:lnSpc>
                    <a:spcPts val="1399"/>
                  </a:lnSpc>
                </a:pPr>
              </a:p>
            </p:txBody>
          </p:sp>
        </p:grpSp>
        <p:grpSp>
          <p:nvGrpSpPr>
            <p:cNvPr name="Group 20" id="20"/>
            <p:cNvGrpSpPr/>
            <p:nvPr/>
          </p:nvGrpSpPr>
          <p:grpSpPr>
            <a:xfrm rot="0">
              <a:off x="10820400" y="251845"/>
              <a:ext cx="63500" cy="1190116"/>
              <a:chOff x="0" y="0"/>
              <a:chExt cx="37250" cy="698139"/>
            </a:xfrm>
          </p:grpSpPr>
          <p:sp>
            <p:nvSpPr>
              <p:cNvPr name="Freeform 21" id="21"/>
              <p:cNvSpPr/>
              <p:nvPr/>
            </p:nvSpPr>
            <p:spPr>
              <a:xfrm flipH="false" flipV="false" rot="0">
                <a:off x="0" y="0"/>
                <a:ext cx="37250" cy="698139"/>
              </a:xfrm>
              <a:custGeom>
                <a:avLst/>
                <a:gdLst/>
                <a:ahLst/>
                <a:cxnLst/>
                <a:rect r="r" b="b" t="t" l="l"/>
                <a:pathLst>
                  <a:path h="698139" w="37250">
                    <a:moveTo>
                      <a:pt x="0" y="0"/>
                    </a:moveTo>
                    <a:lnTo>
                      <a:pt x="37250" y="0"/>
                    </a:lnTo>
                    <a:lnTo>
                      <a:pt x="37250" y="698139"/>
                    </a:lnTo>
                    <a:lnTo>
                      <a:pt x="0" y="698139"/>
                    </a:lnTo>
                    <a:close/>
                  </a:path>
                </a:pathLst>
              </a:custGeom>
              <a:solidFill>
                <a:srgbClr val="3B3B3B"/>
              </a:solidFill>
            </p:spPr>
          </p:sp>
          <p:sp>
            <p:nvSpPr>
              <p:cNvPr name="TextBox 22" id="22"/>
              <p:cNvSpPr txBox="true"/>
              <p:nvPr/>
            </p:nvSpPr>
            <p:spPr>
              <a:xfrm>
                <a:off x="0" y="-19050"/>
                <a:ext cx="37250" cy="717189"/>
              </a:xfrm>
              <a:prstGeom prst="rect">
                <a:avLst/>
              </a:prstGeom>
            </p:spPr>
            <p:txBody>
              <a:bodyPr anchor="ctr" rtlCol="false" tIns="50800" lIns="50800" bIns="50800" rIns="50800"/>
              <a:lstStyle/>
              <a:p>
                <a:pPr algn="ctr">
                  <a:lnSpc>
                    <a:spcPts val="1399"/>
                  </a:lnSpc>
                </a:pPr>
              </a:p>
            </p:txBody>
          </p:sp>
        </p:grpSp>
      </p:grpSp>
      <p:sp>
        <p:nvSpPr>
          <p:cNvPr name="TextBox 23" id="23"/>
          <p:cNvSpPr txBox="true"/>
          <p:nvPr/>
        </p:nvSpPr>
        <p:spPr>
          <a:xfrm rot="0">
            <a:off x="7266296" y="9531568"/>
            <a:ext cx="3755409" cy="476250"/>
          </a:xfrm>
          <a:prstGeom prst="rect">
            <a:avLst/>
          </a:prstGeom>
        </p:spPr>
        <p:txBody>
          <a:bodyPr anchor="t" rtlCol="false" tIns="0" lIns="0" bIns="0" rIns="0">
            <a:spAutoFit/>
          </a:bodyPr>
          <a:lstStyle/>
          <a:p>
            <a:pPr algn="ctr">
              <a:lnSpc>
                <a:spcPts val="1893"/>
              </a:lnSpc>
            </a:pPr>
            <a:r>
              <a:rPr lang="en-US" sz="1577" spc="39">
                <a:solidFill>
                  <a:srgbClr val="3B3B3B"/>
                </a:solidFill>
                <a:latin typeface="Montserrat"/>
                <a:ea typeface="Montserrat"/>
                <a:cs typeface="Montserrat"/>
                <a:sym typeface="Montserrat"/>
              </a:rPr>
              <a:t>ARCHITEKTEN</a:t>
            </a:r>
          </a:p>
          <a:p>
            <a:pPr algn="ctr">
              <a:lnSpc>
                <a:spcPts val="1893"/>
              </a:lnSpc>
            </a:pPr>
            <a:r>
              <a:rPr lang="en-US" b="true" sz="1577" spc="39">
                <a:solidFill>
                  <a:srgbClr val="3B3B3B"/>
                </a:solidFill>
                <a:latin typeface="Montserrat Bold"/>
                <a:ea typeface="Montserrat Bold"/>
                <a:cs typeface="Montserrat Bold"/>
                <a:sym typeface="Montserrat Bold"/>
              </a:rPr>
              <a:t>ALDENAIRE &amp; PARTNERS</a:t>
            </a:r>
          </a:p>
        </p:txBody>
      </p:sp>
      <p:sp>
        <p:nvSpPr>
          <p:cNvPr name="TextBox 24" id="24"/>
          <p:cNvSpPr txBox="true"/>
          <p:nvPr/>
        </p:nvSpPr>
        <p:spPr>
          <a:xfrm rot="0">
            <a:off x="16324668" y="9502993"/>
            <a:ext cx="934632" cy="240665"/>
          </a:xfrm>
          <a:prstGeom prst="rect">
            <a:avLst/>
          </a:prstGeom>
        </p:spPr>
        <p:txBody>
          <a:bodyPr anchor="t" rtlCol="false" tIns="0" lIns="0" bIns="0" rIns="0">
            <a:spAutoFit/>
          </a:bodyPr>
          <a:lstStyle/>
          <a:p>
            <a:pPr algn="r">
              <a:lnSpc>
                <a:spcPts val="1959"/>
              </a:lnSpc>
              <a:spcBef>
                <a:spcPct val="0"/>
              </a:spcBef>
            </a:pPr>
            <a:r>
              <a:rPr lang="en-US" sz="1399">
                <a:solidFill>
                  <a:srgbClr val="FFFFFF"/>
                </a:solidFill>
                <a:latin typeface="Montserrat"/>
                <a:ea typeface="Montserrat"/>
                <a:cs typeface="Montserrat"/>
                <a:sym typeface="Montserrat"/>
              </a:rPr>
              <a:t>S. 13</a:t>
            </a:r>
          </a:p>
        </p:txBody>
      </p:sp>
      <p:sp>
        <p:nvSpPr>
          <p:cNvPr name="TextBox 25" id="25"/>
          <p:cNvSpPr txBox="true"/>
          <p:nvPr/>
        </p:nvSpPr>
        <p:spPr>
          <a:xfrm rot="0">
            <a:off x="1241011" y="3875573"/>
            <a:ext cx="3375112" cy="580390"/>
          </a:xfrm>
          <a:prstGeom prst="rect">
            <a:avLst/>
          </a:prstGeom>
        </p:spPr>
        <p:txBody>
          <a:bodyPr anchor="t" rtlCol="false" tIns="0" lIns="0" bIns="0" rIns="0">
            <a:spAutoFit/>
          </a:bodyPr>
          <a:lstStyle/>
          <a:p>
            <a:pPr algn="ctr">
              <a:lnSpc>
                <a:spcPts val="4759"/>
              </a:lnSpc>
            </a:pPr>
            <a:r>
              <a:rPr lang="en-US" sz="3399" spc="6">
                <a:solidFill>
                  <a:srgbClr val="AFA49B"/>
                </a:solidFill>
                <a:latin typeface="Breathing"/>
                <a:ea typeface="Breathing"/>
                <a:cs typeface="Breathing"/>
                <a:sym typeface="Breathing"/>
              </a:rPr>
              <a:t>Phase 1</a:t>
            </a:r>
          </a:p>
        </p:txBody>
      </p:sp>
      <p:sp>
        <p:nvSpPr>
          <p:cNvPr name="TextBox 26" id="26"/>
          <p:cNvSpPr txBox="true"/>
          <p:nvPr/>
        </p:nvSpPr>
        <p:spPr>
          <a:xfrm rot="0">
            <a:off x="1241011" y="4654758"/>
            <a:ext cx="3375112" cy="630555"/>
          </a:xfrm>
          <a:prstGeom prst="rect">
            <a:avLst/>
          </a:prstGeom>
        </p:spPr>
        <p:txBody>
          <a:bodyPr anchor="t" rtlCol="false" tIns="0" lIns="0" bIns="0" rIns="0">
            <a:spAutoFit/>
          </a:bodyPr>
          <a:lstStyle/>
          <a:p>
            <a:pPr algn="just" marL="388618" indent="-194309" lvl="1">
              <a:lnSpc>
                <a:spcPts val="2519"/>
              </a:lnSpc>
              <a:buFont typeface="Arial"/>
              <a:buChar char="•"/>
            </a:pPr>
            <a:r>
              <a:rPr lang="en-US" sz="1799">
                <a:solidFill>
                  <a:srgbClr val="3B3B3B"/>
                </a:solidFill>
                <a:latin typeface="Montserrat"/>
                <a:ea typeface="Montserrat"/>
                <a:cs typeface="Montserrat"/>
                <a:sym typeface="Montserrat"/>
              </a:rPr>
              <a:t>Sanierungsarbeiten</a:t>
            </a:r>
          </a:p>
          <a:p>
            <a:pPr algn="just" marL="388618" indent="-194309" lvl="1">
              <a:lnSpc>
                <a:spcPts val="2519"/>
              </a:lnSpc>
              <a:buFont typeface="Arial"/>
              <a:buChar char="•"/>
            </a:pPr>
            <a:r>
              <a:rPr lang="en-US" sz="1799">
                <a:solidFill>
                  <a:srgbClr val="3B3B3B"/>
                </a:solidFill>
                <a:latin typeface="Montserrat"/>
                <a:ea typeface="Montserrat"/>
                <a:cs typeface="Montserrat"/>
                <a:sym typeface="Montserrat"/>
              </a:rPr>
              <a:t>Fenster/Türen</a:t>
            </a:r>
          </a:p>
        </p:txBody>
      </p:sp>
      <p:sp>
        <p:nvSpPr>
          <p:cNvPr name="TextBox 27" id="27"/>
          <p:cNvSpPr txBox="true"/>
          <p:nvPr/>
        </p:nvSpPr>
        <p:spPr>
          <a:xfrm rot="0">
            <a:off x="4178213" y="6022082"/>
            <a:ext cx="3375112" cy="580390"/>
          </a:xfrm>
          <a:prstGeom prst="rect">
            <a:avLst/>
          </a:prstGeom>
        </p:spPr>
        <p:txBody>
          <a:bodyPr anchor="t" rtlCol="false" tIns="0" lIns="0" bIns="0" rIns="0">
            <a:spAutoFit/>
          </a:bodyPr>
          <a:lstStyle/>
          <a:p>
            <a:pPr algn="ctr">
              <a:lnSpc>
                <a:spcPts val="4759"/>
              </a:lnSpc>
            </a:pPr>
            <a:r>
              <a:rPr lang="en-US" sz="3399" spc="6">
                <a:solidFill>
                  <a:srgbClr val="AFA49B"/>
                </a:solidFill>
                <a:latin typeface="Breathing"/>
                <a:ea typeface="Breathing"/>
                <a:cs typeface="Breathing"/>
                <a:sym typeface="Breathing"/>
              </a:rPr>
              <a:t>Phase 2</a:t>
            </a:r>
          </a:p>
        </p:txBody>
      </p:sp>
      <p:sp>
        <p:nvSpPr>
          <p:cNvPr name="TextBox 28" id="28"/>
          <p:cNvSpPr txBox="true"/>
          <p:nvPr/>
        </p:nvSpPr>
        <p:spPr>
          <a:xfrm rot="0">
            <a:off x="4180856" y="6801163"/>
            <a:ext cx="3375112" cy="935355"/>
          </a:xfrm>
          <a:prstGeom prst="rect">
            <a:avLst/>
          </a:prstGeom>
        </p:spPr>
        <p:txBody>
          <a:bodyPr anchor="t" rtlCol="false" tIns="0" lIns="0" bIns="0" rIns="0">
            <a:spAutoFit/>
          </a:bodyPr>
          <a:lstStyle/>
          <a:p>
            <a:pPr algn="l" marL="388618" indent="-194309" lvl="1">
              <a:lnSpc>
                <a:spcPts val="2519"/>
              </a:lnSpc>
              <a:spcBef>
                <a:spcPct val="0"/>
              </a:spcBef>
              <a:buFont typeface="Arial"/>
              <a:buChar char="•"/>
            </a:pPr>
            <a:r>
              <a:rPr lang="en-US" sz="1799" strike="noStrike" u="none">
                <a:solidFill>
                  <a:srgbClr val="3B3B3B"/>
                </a:solidFill>
                <a:latin typeface="Montserrat"/>
                <a:ea typeface="Montserrat"/>
                <a:cs typeface="Montserrat"/>
                <a:sym typeface="Montserrat"/>
              </a:rPr>
              <a:t>Zimmererarbeiten</a:t>
            </a:r>
          </a:p>
          <a:p>
            <a:pPr algn="l" marL="388618" indent="-194309" lvl="1">
              <a:lnSpc>
                <a:spcPts val="2519"/>
              </a:lnSpc>
              <a:spcBef>
                <a:spcPct val="0"/>
              </a:spcBef>
              <a:buFont typeface="Arial"/>
              <a:buChar char="•"/>
            </a:pPr>
            <a:r>
              <a:rPr lang="en-US" sz="1799" strike="noStrike" u="none">
                <a:solidFill>
                  <a:srgbClr val="3B3B3B"/>
                </a:solidFill>
                <a:latin typeface="Montserrat"/>
                <a:ea typeface="Montserrat"/>
                <a:cs typeface="Montserrat"/>
                <a:sym typeface="Montserrat"/>
              </a:rPr>
              <a:t>Bodenbelag</a:t>
            </a:r>
          </a:p>
          <a:p>
            <a:pPr algn="l" marL="388618" indent="-194309" lvl="1">
              <a:lnSpc>
                <a:spcPts val="2519"/>
              </a:lnSpc>
              <a:spcBef>
                <a:spcPct val="0"/>
              </a:spcBef>
              <a:buFont typeface="Arial"/>
              <a:buChar char="•"/>
            </a:pPr>
            <a:r>
              <a:rPr lang="en-US" sz="1799" strike="noStrike" u="none">
                <a:solidFill>
                  <a:srgbClr val="3B3B3B"/>
                </a:solidFill>
                <a:latin typeface="Montserrat"/>
                <a:ea typeface="Montserrat"/>
                <a:cs typeface="Montserrat"/>
                <a:sym typeface="Montserrat"/>
              </a:rPr>
              <a:t>Malerarbeiten</a:t>
            </a:r>
          </a:p>
        </p:txBody>
      </p:sp>
      <p:sp>
        <p:nvSpPr>
          <p:cNvPr name="TextBox 29" id="29"/>
          <p:cNvSpPr txBox="true"/>
          <p:nvPr/>
        </p:nvSpPr>
        <p:spPr>
          <a:xfrm rot="0">
            <a:off x="7432632" y="3845569"/>
            <a:ext cx="3375112" cy="580390"/>
          </a:xfrm>
          <a:prstGeom prst="rect">
            <a:avLst/>
          </a:prstGeom>
        </p:spPr>
        <p:txBody>
          <a:bodyPr anchor="t" rtlCol="false" tIns="0" lIns="0" bIns="0" rIns="0">
            <a:spAutoFit/>
          </a:bodyPr>
          <a:lstStyle/>
          <a:p>
            <a:pPr algn="ctr">
              <a:lnSpc>
                <a:spcPts val="4759"/>
              </a:lnSpc>
            </a:pPr>
            <a:r>
              <a:rPr lang="en-US" sz="3399" spc="6">
                <a:solidFill>
                  <a:srgbClr val="AFA49B"/>
                </a:solidFill>
                <a:latin typeface="Breathing"/>
                <a:ea typeface="Breathing"/>
                <a:cs typeface="Breathing"/>
                <a:sym typeface="Breathing"/>
              </a:rPr>
              <a:t>Phase 3</a:t>
            </a:r>
          </a:p>
        </p:txBody>
      </p:sp>
      <p:sp>
        <p:nvSpPr>
          <p:cNvPr name="TextBox 30" id="30"/>
          <p:cNvSpPr txBox="true"/>
          <p:nvPr/>
        </p:nvSpPr>
        <p:spPr>
          <a:xfrm rot="0">
            <a:off x="7432632" y="4631391"/>
            <a:ext cx="3375112" cy="630555"/>
          </a:xfrm>
          <a:prstGeom prst="rect">
            <a:avLst/>
          </a:prstGeom>
        </p:spPr>
        <p:txBody>
          <a:bodyPr anchor="t" rtlCol="false" tIns="0" lIns="0" bIns="0" rIns="0">
            <a:spAutoFit/>
          </a:bodyPr>
          <a:lstStyle/>
          <a:p>
            <a:pPr algn="just" marL="388618" indent="-194309" lvl="1">
              <a:lnSpc>
                <a:spcPts val="2519"/>
              </a:lnSpc>
              <a:buFont typeface="Arial"/>
              <a:buChar char="•"/>
            </a:pPr>
            <a:r>
              <a:rPr lang="en-US" sz="1799">
                <a:solidFill>
                  <a:srgbClr val="3B3B3B"/>
                </a:solidFill>
                <a:latin typeface="Montserrat"/>
                <a:ea typeface="Montserrat"/>
                <a:cs typeface="Montserrat"/>
                <a:sym typeface="Montserrat"/>
              </a:rPr>
              <a:t>Malerarbeiten</a:t>
            </a:r>
          </a:p>
          <a:p>
            <a:pPr algn="just" marL="388618" indent="-194309" lvl="1">
              <a:lnSpc>
                <a:spcPts val="2519"/>
              </a:lnSpc>
              <a:buFont typeface="Arial"/>
              <a:buChar char="•"/>
            </a:pPr>
            <a:r>
              <a:rPr lang="en-US" sz="1799">
                <a:solidFill>
                  <a:srgbClr val="3B3B3B"/>
                </a:solidFill>
                <a:latin typeface="Montserrat"/>
                <a:ea typeface="Montserrat"/>
                <a:cs typeface="Montserrat"/>
                <a:sym typeface="Montserrat"/>
              </a:rPr>
              <a:t>HLS-Arbeiten</a:t>
            </a:r>
          </a:p>
        </p:txBody>
      </p:sp>
      <p:sp>
        <p:nvSpPr>
          <p:cNvPr name="TextBox 31" id="31"/>
          <p:cNvSpPr txBox="true"/>
          <p:nvPr/>
        </p:nvSpPr>
        <p:spPr>
          <a:xfrm rot="0">
            <a:off x="10707208" y="5973123"/>
            <a:ext cx="3375112" cy="580390"/>
          </a:xfrm>
          <a:prstGeom prst="rect">
            <a:avLst/>
          </a:prstGeom>
        </p:spPr>
        <p:txBody>
          <a:bodyPr anchor="t" rtlCol="false" tIns="0" lIns="0" bIns="0" rIns="0">
            <a:spAutoFit/>
          </a:bodyPr>
          <a:lstStyle/>
          <a:p>
            <a:pPr algn="ctr">
              <a:lnSpc>
                <a:spcPts val="4759"/>
              </a:lnSpc>
            </a:pPr>
            <a:r>
              <a:rPr lang="en-US" sz="3399" spc="6">
                <a:solidFill>
                  <a:srgbClr val="AFA49B"/>
                </a:solidFill>
                <a:latin typeface="Breathing"/>
                <a:ea typeface="Breathing"/>
                <a:cs typeface="Breathing"/>
                <a:sym typeface="Breathing"/>
              </a:rPr>
              <a:t>Phase 4</a:t>
            </a:r>
          </a:p>
        </p:txBody>
      </p:sp>
      <p:sp>
        <p:nvSpPr>
          <p:cNvPr name="TextBox 32" id="32"/>
          <p:cNvSpPr txBox="true"/>
          <p:nvPr/>
        </p:nvSpPr>
        <p:spPr>
          <a:xfrm rot="0">
            <a:off x="10732032" y="6801163"/>
            <a:ext cx="3375112" cy="949643"/>
          </a:xfrm>
          <a:prstGeom prst="rect">
            <a:avLst/>
          </a:prstGeom>
        </p:spPr>
        <p:txBody>
          <a:bodyPr anchor="t" rtlCol="false" tIns="0" lIns="0" bIns="0" rIns="0">
            <a:spAutoFit/>
          </a:bodyPr>
          <a:lstStyle/>
          <a:p>
            <a:pPr algn="l" marL="388618" indent="-194309" lvl="1">
              <a:lnSpc>
                <a:spcPts val="2519"/>
              </a:lnSpc>
              <a:buFont typeface="Arial"/>
              <a:buChar char="•"/>
            </a:pPr>
            <a:r>
              <a:rPr lang="en-US" sz="1799">
                <a:solidFill>
                  <a:srgbClr val="3B3B3B"/>
                </a:solidFill>
                <a:latin typeface="Montserrat"/>
                <a:ea typeface="Montserrat"/>
                <a:cs typeface="Montserrat"/>
                <a:sym typeface="Montserrat"/>
              </a:rPr>
              <a:t>Elektroarbeiten</a:t>
            </a:r>
          </a:p>
          <a:p>
            <a:pPr algn="l" marL="388618" indent="-194309" lvl="1">
              <a:lnSpc>
                <a:spcPts val="2519"/>
              </a:lnSpc>
              <a:buFont typeface="Arial"/>
              <a:buChar char="•"/>
            </a:pPr>
            <a:r>
              <a:rPr lang="en-US" sz="1799">
                <a:solidFill>
                  <a:srgbClr val="3B3B3B"/>
                </a:solidFill>
                <a:latin typeface="Montserrat"/>
                <a:ea typeface="Montserrat"/>
                <a:cs typeface="Montserrat"/>
                <a:sym typeface="Montserrat"/>
              </a:rPr>
              <a:t>Beleuchtung</a:t>
            </a:r>
          </a:p>
          <a:p>
            <a:pPr algn="l" marL="388618" indent="-194309" lvl="1">
              <a:lnSpc>
                <a:spcPts val="2519"/>
              </a:lnSpc>
              <a:buFont typeface="Arial"/>
              <a:buChar char="•"/>
            </a:pPr>
            <a:r>
              <a:rPr lang="en-US" sz="1799">
                <a:solidFill>
                  <a:srgbClr val="3B3B3B"/>
                </a:solidFill>
                <a:latin typeface="Montserrat"/>
                <a:ea typeface="Montserrat"/>
                <a:cs typeface="Montserrat"/>
                <a:sym typeface="Montserrat"/>
              </a:rPr>
              <a:t>Einrichtung</a:t>
            </a:r>
          </a:p>
        </p:txBody>
      </p:sp>
      <p:sp>
        <p:nvSpPr>
          <p:cNvPr name="TextBox 33" id="33"/>
          <p:cNvSpPr txBox="true"/>
          <p:nvPr/>
        </p:nvSpPr>
        <p:spPr>
          <a:xfrm rot="0">
            <a:off x="13981785" y="3845569"/>
            <a:ext cx="3375112" cy="580390"/>
          </a:xfrm>
          <a:prstGeom prst="rect">
            <a:avLst/>
          </a:prstGeom>
        </p:spPr>
        <p:txBody>
          <a:bodyPr anchor="t" rtlCol="false" tIns="0" lIns="0" bIns="0" rIns="0">
            <a:spAutoFit/>
          </a:bodyPr>
          <a:lstStyle/>
          <a:p>
            <a:pPr algn="ctr">
              <a:lnSpc>
                <a:spcPts val="4759"/>
              </a:lnSpc>
            </a:pPr>
            <a:r>
              <a:rPr lang="en-US" sz="3399" spc="6">
                <a:solidFill>
                  <a:srgbClr val="AFA49B"/>
                </a:solidFill>
                <a:latin typeface="Breathing"/>
                <a:ea typeface="Breathing"/>
                <a:cs typeface="Breathing"/>
                <a:sym typeface="Breathing"/>
              </a:rPr>
              <a:t>Phase 5</a:t>
            </a:r>
          </a:p>
        </p:txBody>
      </p:sp>
      <p:sp>
        <p:nvSpPr>
          <p:cNvPr name="TextBox 34" id="34"/>
          <p:cNvSpPr txBox="true"/>
          <p:nvPr/>
        </p:nvSpPr>
        <p:spPr>
          <a:xfrm rot="0">
            <a:off x="13981785" y="4654758"/>
            <a:ext cx="3375112" cy="630555"/>
          </a:xfrm>
          <a:prstGeom prst="rect">
            <a:avLst/>
          </a:prstGeom>
        </p:spPr>
        <p:txBody>
          <a:bodyPr anchor="t" rtlCol="false" tIns="0" lIns="0" bIns="0" rIns="0">
            <a:spAutoFit/>
          </a:bodyPr>
          <a:lstStyle/>
          <a:p>
            <a:pPr algn="just" marL="388618" indent="-194309" lvl="1">
              <a:lnSpc>
                <a:spcPts val="2519"/>
              </a:lnSpc>
              <a:buFont typeface="Arial"/>
              <a:buChar char="•"/>
            </a:pPr>
            <a:r>
              <a:rPr lang="en-US" sz="1799">
                <a:solidFill>
                  <a:srgbClr val="3B3B3B"/>
                </a:solidFill>
                <a:latin typeface="Montserrat"/>
                <a:ea typeface="Montserrat"/>
                <a:cs typeface="Montserrat"/>
                <a:sym typeface="Montserrat"/>
              </a:rPr>
              <a:t>Einrichtung</a:t>
            </a:r>
          </a:p>
          <a:p>
            <a:pPr algn="just" marL="388618" indent="-194309" lvl="1">
              <a:lnSpc>
                <a:spcPts val="2519"/>
              </a:lnSpc>
              <a:buFont typeface="Arial"/>
              <a:buChar char="•"/>
            </a:pPr>
            <a:r>
              <a:rPr lang="en-US" sz="1799">
                <a:solidFill>
                  <a:srgbClr val="3B3B3B"/>
                </a:solidFill>
                <a:latin typeface="Montserrat"/>
                <a:ea typeface="Montserrat"/>
                <a:cs typeface="Montserrat"/>
                <a:sym typeface="Montserrat"/>
              </a:rPr>
              <a:t>Verschiedenes</a:t>
            </a:r>
          </a:p>
        </p:txBody>
      </p:sp>
      <p:grpSp>
        <p:nvGrpSpPr>
          <p:cNvPr name="Group 35" id="35"/>
          <p:cNvGrpSpPr/>
          <p:nvPr/>
        </p:nvGrpSpPr>
        <p:grpSpPr>
          <a:xfrm rot="0">
            <a:off x="1653566" y="2536195"/>
            <a:ext cx="1862942" cy="718567"/>
            <a:chOff x="0" y="0"/>
            <a:chExt cx="1375242" cy="530454"/>
          </a:xfrm>
        </p:grpSpPr>
        <p:sp>
          <p:nvSpPr>
            <p:cNvPr name="Freeform 36" id="36"/>
            <p:cNvSpPr/>
            <p:nvPr/>
          </p:nvSpPr>
          <p:spPr>
            <a:xfrm flipH="false" flipV="false" rot="0">
              <a:off x="0" y="0"/>
              <a:ext cx="1375242" cy="530454"/>
            </a:xfrm>
            <a:custGeom>
              <a:avLst/>
              <a:gdLst/>
              <a:ahLst/>
              <a:cxnLst/>
              <a:rect r="r" b="b" t="t" l="l"/>
              <a:pathLst>
                <a:path h="530454" w="1375242">
                  <a:moveTo>
                    <a:pt x="0" y="0"/>
                  </a:moveTo>
                  <a:lnTo>
                    <a:pt x="1375242" y="0"/>
                  </a:lnTo>
                  <a:lnTo>
                    <a:pt x="1375242" y="530454"/>
                  </a:lnTo>
                  <a:lnTo>
                    <a:pt x="0" y="530454"/>
                  </a:lnTo>
                  <a:close/>
                </a:path>
              </a:pathLst>
            </a:custGeom>
            <a:solidFill>
              <a:srgbClr val="EBEAEA"/>
            </a:solidFill>
            <a:ln cap="sq">
              <a:noFill/>
              <a:prstDash val="dash"/>
              <a:miter/>
            </a:ln>
          </p:spPr>
        </p:sp>
        <p:sp>
          <p:nvSpPr>
            <p:cNvPr name="TextBox 37" id="37"/>
            <p:cNvSpPr txBox="true"/>
            <p:nvPr/>
          </p:nvSpPr>
          <p:spPr>
            <a:xfrm>
              <a:off x="0" y="38100"/>
              <a:ext cx="1375242" cy="492354"/>
            </a:xfrm>
            <a:prstGeom prst="rect">
              <a:avLst/>
            </a:prstGeom>
          </p:spPr>
          <p:txBody>
            <a:bodyPr anchor="ctr" rtlCol="false" tIns="50800" lIns="50800" bIns="50800" rIns="50800"/>
            <a:lstStyle/>
            <a:p>
              <a:pPr algn="ctr">
                <a:lnSpc>
                  <a:spcPts val="2000"/>
                </a:lnSpc>
              </a:pPr>
              <a:r>
                <a:rPr lang="en-US" sz="2000" spc="48">
                  <a:solidFill>
                    <a:srgbClr val="000000"/>
                  </a:solidFill>
                  <a:latin typeface="Montserrat"/>
                  <a:ea typeface="Montserrat"/>
                  <a:cs typeface="Montserrat"/>
                  <a:sym typeface="Montserrat"/>
                </a:rPr>
                <a:t>SEPTEMBER</a:t>
              </a:r>
            </a:p>
            <a:p>
              <a:pPr algn="ctr">
                <a:lnSpc>
                  <a:spcPts val="2000"/>
                </a:lnSpc>
              </a:pPr>
              <a:r>
                <a:rPr lang="en-US" sz="2000" spc="48">
                  <a:solidFill>
                    <a:srgbClr val="000000"/>
                  </a:solidFill>
                  <a:latin typeface="Montserrat"/>
                  <a:ea typeface="Montserrat"/>
                  <a:cs typeface="Montserrat"/>
                  <a:sym typeface="Montserrat"/>
                </a:rPr>
                <a:t>2023</a:t>
              </a:r>
            </a:p>
          </p:txBody>
        </p:sp>
      </p:grpSp>
      <p:grpSp>
        <p:nvGrpSpPr>
          <p:cNvPr name="Group 38" id="38"/>
          <p:cNvGrpSpPr/>
          <p:nvPr/>
        </p:nvGrpSpPr>
        <p:grpSpPr>
          <a:xfrm rot="0">
            <a:off x="5125583" y="2536195"/>
            <a:ext cx="1480372" cy="718567"/>
            <a:chOff x="0" y="0"/>
            <a:chExt cx="1092825" cy="530454"/>
          </a:xfrm>
        </p:grpSpPr>
        <p:sp>
          <p:nvSpPr>
            <p:cNvPr name="Freeform 39" id="39"/>
            <p:cNvSpPr/>
            <p:nvPr/>
          </p:nvSpPr>
          <p:spPr>
            <a:xfrm flipH="false" flipV="false" rot="0">
              <a:off x="0" y="0"/>
              <a:ext cx="1092825" cy="530454"/>
            </a:xfrm>
            <a:custGeom>
              <a:avLst/>
              <a:gdLst/>
              <a:ahLst/>
              <a:cxnLst/>
              <a:rect r="r" b="b" t="t" l="l"/>
              <a:pathLst>
                <a:path h="530454" w="1092825">
                  <a:moveTo>
                    <a:pt x="0" y="0"/>
                  </a:moveTo>
                  <a:lnTo>
                    <a:pt x="1092825" y="0"/>
                  </a:lnTo>
                  <a:lnTo>
                    <a:pt x="1092825" y="530454"/>
                  </a:lnTo>
                  <a:lnTo>
                    <a:pt x="0" y="530454"/>
                  </a:lnTo>
                  <a:close/>
                </a:path>
              </a:pathLst>
            </a:custGeom>
            <a:solidFill>
              <a:srgbClr val="EBEAEA"/>
            </a:solidFill>
            <a:ln cap="sq">
              <a:noFill/>
              <a:prstDash val="solid"/>
              <a:miter/>
            </a:ln>
          </p:spPr>
        </p:sp>
        <p:sp>
          <p:nvSpPr>
            <p:cNvPr name="TextBox 40" id="40"/>
            <p:cNvSpPr txBox="true"/>
            <p:nvPr/>
          </p:nvSpPr>
          <p:spPr>
            <a:xfrm>
              <a:off x="0" y="38100"/>
              <a:ext cx="1092825" cy="492354"/>
            </a:xfrm>
            <a:prstGeom prst="rect">
              <a:avLst/>
            </a:prstGeom>
          </p:spPr>
          <p:txBody>
            <a:bodyPr anchor="ctr" rtlCol="false" tIns="50800" lIns="50800" bIns="50800" rIns="50800"/>
            <a:lstStyle/>
            <a:p>
              <a:pPr algn="ctr">
                <a:lnSpc>
                  <a:spcPts val="2000"/>
                </a:lnSpc>
              </a:pPr>
              <a:r>
                <a:rPr lang="en-US" sz="2000" spc="48">
                  <a:solidFill>
                    <a:srgbClr val="000000"/>
                  </a:solidFill>
                  <a:latin typeface="Montserrat"/>
                  <a:ea typeface="Montserrat"/>
                  <a:cs typeface="Montserrat"/>
                  <a:sym typeface="Montserrat"/>
                </a:rPr>
                <a:t>OKTOBER</a:t>
              </a:r>
            </a:p>
            <a:p>
              <a:pPr algn="ctr">
                <a:lnSpc>
                  <a:spcPts val="2000"/>
                </a:lnSpc>
              </a:pPr>
              <a:r>
                <a:rPr lang="en-US" sz="2000" spc="48">
                  <a:solidFill>
                    <a:srgbClr val="000000"/>
                  </a:solidFill>
                  <a:latin typeface="Montserrat"/>
                  <a:ea typeface="Montserrat"/>
                  <a:cs typeface="Montserrat"/>
                  <a:sym typeface="Montserrat"/>
                </a:rPr>
                <a:t>2023</a:t>
              </a:r>
            </a:p>
          </p:txBody>
        </p:sp>
      </p:grpSp>
      <p:grpSp>
        <p:nvGrpSpPr>
          <p:cNvPr name="Group 41" id="41"/>
          <p:cNvGrpSpPr/>
          <p:nvPr/>
        </p:nvGrpSpPr>
        <p:grpSpPr>
          <a:xfrm rot="0">
            <a:off x="8279593" y="2536195"/>
            <a:ext cx="1776438" cy="718567"/>
            <a:chOff x="0" y="0"/>
            <a:chExt cx="1311385" cy="530454"/>
          </a:xfrm>
        </p:grpSpPr>
        <p:sp>
          <p:nvSpPr>
            <p:cNvPr name="Freeform 42" id="42"/>
            <p:cNvSpPr/>
            <p:nvPr/>
          </p:nvSpPr>
          <p:spPr>
            <a:xfrm flipH="false" flipV="false" rot="0">
              <a:off x="0" y="0"/>
              <a:ext cx="1311385" cy="530454"/>
            </a:xfrm>
            <a:custGeom>
              <a:avLst/>
              <a:gdLst/>
              <a:ahLst/>
              <a:cxnLst/>
              <a:rect r="r" b="b" t="t" l="l"/>
              <a:pathLst>
                <a:path h="530454" w="1311385">
                  <a:moveTo>
                    <a:pt x="0" y="0"/>
                  </a:moveTo>
                  <a:lnTo>
                    <a:pt x="1311385" y="0"/>
                  </a:lnTo>
                  <a:lnTo>
                    <a:pt x="1311385" y="530454"/>
                  </a:lnTo>
                  <a:lnTo>
                    <a:pt x="0" y="530454"/>
                  </a:lnTo>
                  <a:close/>
                </a:path>
              </a:pathLst>
            </a:custGeom>
            <a:solidFill>
              <a:srgbClr val="EBEAEA"/>
            </a:solidFill>
            <a:ln cap="sq">
              <a:noFill/>
              <a:prstDash val="solid"/>
              <a:miter/>
            </a:ln>
          </p:spPr>
        </p:sp>
        <p:sp>
          <p:nvSpPr>
            <p:cNvPr name="TextBox 43" id="43"/>
            <p:cNvSpPr txBox="true"/>
            <p:nvPr/>
          </p:nvSpPr>
          <p:spPr>
            <a:xfrm>
              <a:off x="0" y="38100"/>
              <a:ext cx="1311385" cy="492354"/>
            </a:xfrm>
            <a:prstGeom prst="rect">
              <a:avLst/>
            </a:prstGeom>
          </p:spPr>
          <p:txBody>
            <a:bodyPr anchor="ctr" rtlCol="false" tIns="50800" lIns="50800" bIns="50800" rIns="50800"/>
            <a:lstStyle/>
            <a:p>
              <a:pPr algn="ctr">
                <a:lnSpc>
                  <a:spcPts val="2000"/>
                </a:lnSpc>
              </a:pPr>
              <a:r>
                <a:rPr lang="en-US" sz="2000" spc="48">
                  <a:solidFill>
                    <a:srgbClr val="000000"/>
                  </a:solidFill>
                  <a:latin typeface="Montserrat"/>
                  <a:ea typeface="Montserrat"/>
                  <a:cs typeface="Montserrat"/>
                  <a:sym typeface="Montserrat"/>
                </a:rPr>
                <a:t>NOVEMBER</a:t>
              </a:r>
            </a:p>
            <a:p>
              <a:pPr algn="ctr">
                <a:lnSpc>
                  <a:spcPts val="2000"/>
                </a:lnSpc>
              </a:pPr>
              <a:r>
                <a:rPr lang="en-US" sz="2000" spc="48">
                  <a:solidFill>
                    <a:srgbClr val="000000"/>
                  </a:solidFill>
                  <a:latin typeface="Montserrat"/>
                  <a:ea typeface="Montserrat"/>
                  <a:cs typeface="Montserrat"/>
                  <a:sym typeface="Montserrat"/>
                </a:rPr>
                <a:t>2023</a:t>
              </a:r>
            </a:p>
          </p:txBody>
        </p:sp>
      </p:grpSp>
      <p:grpSp>
        <p:nvGrpSpPr>
          <p:cNvPr name="Group 44" id="44"/>
          <p:cNvGrpSpPr/>
          <p:nvPr/>
        </p:nvGrpSpPr>
        <p:grpSpPr>
          <a:xfrm rot="0">
            <a:off x="11552619" y="2536195"/>
            <a:ext cx="1731916" cy="718567"/>
            <a:chOff x="0" y="0"/>
            <a:chExt cx="1278518" cy="530454"/>
          </a:xfrm>
        </p:grpSpPr>
        <p:sp>
          <p:nvSpPr>
            <p:cNvPr name="Freeform 45" id="45"/>
            <p:cNvSpPr/>
            <p:nvPr/>
          </p:nvSpPr>
          <p:spPr>
            <a:xfrm flipH="false" flipV="false" rot="0">
              <a:off x="0" y="0"/>
              <a:ext cx="1278518" cy="530454"/>
            </a:xfrm>
            <a:custGeom>
              <a:avLst/>
              <a:gdLst/>
              <a:ahLst/>
              <a:cxnLst/>
              <a:rect r="r" b="b" t="t" l="l"/>
              <a:pathLst>
                <a:path h="530454" w="1278518">
                  <a:moveTo>
                    <a:pt x="0" y="0"/>
                  </a:moveTo>
                  <a:lnTo>
                    <a:pt x="1278518" y="0"/>
                  </a:lnTo>
                  <a:lnTo>
                    <a:pt x="1278518" y="530454"/>
                  </a:lnTo>
                  <a:lnTo>
                    <a:pt x="0" y="530454"/>
                  </a:lnTo>
                  <a:close/>
                </a:path>
              </a:pathLst>
            </a:custGeom>
            <a:solidFill>
              <a:srgbClr val="EBEAEA"/>
            </a:solidFill>
            <a:ln cap="sq">
              <a:noFill/>
              <a:prstDash val="solid"/>
              <a:miter/>
            </a:ln>
          </p:spPr>
        </p:sp>
        <p:sp>
          <p:nvSpPr>
            <p:cNvPr name="TextBox 46" id="46"/>
            <p:cNvSpPr txBox="true"/>
            <p:nvPr/>
          </p:nvSpPr>
          <p:spPr>
            <a:xfrm>
              <a:off x="0" y="38100"/>
              <a:ext cx="1278518" cy="492354"/>
            </a:xfrm>
            <a:prstGeom prst="rect">
              <a:avLst/>
            </a:prstGeom>
          </p:spPr>
          <p:txBody>
            <a:bodyPr anchor="ctr" rtlCol="false" tIns="50800" lIns="50800" bIns="50800" rIns="50800"/>
            <a:lstStyle/>
            <a:p>
              <a:pPr algn="ctr">
                <a:lnSpc>
                  <a:spcPts val="2000"/>
                </a:lnSpc>
              </a:pPr>
              <a:r>
                <a:rPr lang="en-US" sz="2000" spc="48">
                  <a:solidFill>
                    <a:srgbClr val="000000"/>
                  </a:solidFill>
                  <a:latin typeface="Montserrat"/>
                  <a:ea typeface="Montserrat"/>
                  <a:cs typeface="Montserrat"/>
                  <a:sym typeface="Montserrat"/>
                </a:rPr>
                <a:t>DEZEMBER</a:t>
              </a:r>
            </a:p>
            <a:p>
              <a:pPr algn="ctr">
                <a:lnSpc>
                  <a:spcPts val="2000"/>
                </a:lnSpc>
              </a:pPr>
              <a:r>
                <a:rPr lang="en-US" sz="2000" spc="48">
                  <a:solidFill>
                    <a:srgbClr val="000000"/>
                  </a:solidFill>
                  <a:latin typeface="Montserrat"/>
                  <a:ea typeface="Montserrat"/>
                  <a:cs typeface="Montserrat"/>
                  <a:sym typeface="Montserrat"/>
                </a:rPr>
                <a:t>2023</a:t>
              </a:r>
            </a:p>
          </p:txBody>
        </p:sp>
      </p:grpSp>
      <p:grpSp>
        <p:nvGrpSpPr>
          <p:cNvPr name="Group 47" id="47"/>
          <p:cNvGrpSpPr/>
          <p:nvPr/>
        </p:nvGrpSpPr>
        <p:grpSpPr>
          <a:xfrm rot="0">
            <a:off x="15012798" y="2536195"/>
            <a:ext cx="1313086" cy="718567"/>
            <a:chOff x="0" y="0"/>
            <a:chExt cx="969334" cy="530454"/>
          </a:xfrm>
        </p:grpSpPr>
        <p:sp>
          <p:nvSpPr>
            <p:cNvPr name="Freeform 48" id="48"/>
            <p:cNvSpPr/>
            <p:nvPr/>
          </p:nvSpPr>
          <p:spPr>
            <a:xfrm flipH="false" flipV="false" rot="0">
              <a:off x="0" y="0"/>
              <a:ext cx="969333" cy="530454"/>
            </a:xfrm>
            <a:custGeom>
              <a:avLst/>
              <a:gdLst/>
              <a:ahLst/>
              <a:cxnLst/>
              <a:rect r="r" b="b" t="t" l="l"/>
              <a:pathLst>
                <a:path h="530454" w="969333">
                  <a:moveTo>
                    <a:pt x="0" y="0"/>
                  </a:moveTo>
                  <a:lnTo>
                    <a:pt x="969333" y="0"/>
                  </a:lnTo>
                  <a:lnTo>
                    <a:pt x="969333" y="530454"/>
                  </a:lnTo>
                  <a:lnTo>
                    <a:pt x="0" y="530454"/>
                  </a:lnTo>
                  <a:close/>
                </a:path>
              </a:pathLst>
            </a:custGeom>
            <a:solidFill>
              <a:srgbClr val="EBEAEA"/>
            </a:solidFill>
            <a:ln cap="sq">
              <a:noFill/>
              <a:prstDash val="solid"/>
              <a:miter/>
            </a:ln>
          </p:spPr>
        </p:sp>
        <p:sp>
          <p:nvSpPr>
            <p:cNvPr name="TextBox 49" id="49"/>
            <p:cNvSpPr txBox="true"/>
            <p:nvPr/>
          </p:nvSpPr>
          <p:spPr>
            <a:xfrm>
              <a:off x="0" y="38100"/>
              <a:ext cx="969334" cy="492354"/>
            </a:xfrm>
            <a:prstGeom prst="rect">
              <a:avLst/>
            </a:prstGeom>
          </p:spPr>
          <p:txBody>
            <a:bodyPr anchor="ctr" rtlCol="false" tIns="50800" lIns="50800" bIns="50800" rIns="50800"/>
            <a:lstStyle/>
            <a:p>
              <a:pPr algn="ctr">
                <a:lnSpc>
                  <a:spcPts val="2000"/>
                </a:lnSpc>
              </a:pPr>
              <a:r>
                <a:rPr lang="en-US" sz="2000" spc="48">
                  <a:solidFill>
                    <a:srgbClr val="000000"/>
                  </a:solidFill>
                  <a:latin typeface="Montserrat"/>
                  <a:ea typeface="Montserrat"/>
                  <a:cs typeface="Montserrat"/>
                  <a:sym typeface="Montserrat"/>
                </a:rPr>
                <a:t>JANUAR</a:t>
              </a:r>
            </a:p>
            <a:p>
              <a:pPr algn="ctr">
                <a:lnSpc>
                  <a:spcPts val="2000"/>
                </a:lnSpc>
              </a:pPr>
              <a:r>
                <a:rPr lang="en-US" sz="2000" spc="48">
                  <a:solidFill>
                    <a:srgbClr val="000000"/>
                  </a:solidFill>
                  <a:latin typeface="Montserrat"/>
                  <a:ea typeface="Montserrat"/>
                  <a:cs typeface="Montserrat"/>
                  <a:sym typeface="Montserrat"/>
                </a:rPr>
                <a:t>2024</a:t>
              </a:r>
            </a:p>
          </p:txBody>
        </p:sp>
      </p:grpSp>
      <p:sp>
        <p:nvSpPr>
          <p:cNvPr name="TextBox 50" id="50"/>
          <p:cNvSpPr txBox="true"/>
          <p:nvPr/>
        </p:nvSpPr>
        <p:spPr>
          <a:xfrm rot="0">
            <a:off x="11021704" y="568845"/>
            <a:ext cx="6237596" cy="240665"/>
          </a:xfrm>
          <a:prstGeom prst="rect">
            <a:avLst/>
          </a:prstGeom>
        </p:spPr>
        <p:txBody>
          <a:bodyPr anchor="t" rtlCol="false" tIns="0" lIns="0" bIns="0" rIns="0">
            <a:spAutoFit/>
          </a:bodyPr>
          <a:lstStyle/>
          <a:p>
            <a:pPr algn="r">
              <a:lnSpc>
                <a:spcPts val="1960"/>
              </a:lnSpc>
              <a:spcBef>
                <a:spcPct val="0"/>
              </a:spcBef>
            </a:pPr>
            <a:r>
              <a:rPr lang="en-US" sz="1400">
                <a:solidFill>
                  <a:srgbClr val="3B3B3B"/>
                </a:solidFill>
                <a:latin typeface="Montserrat"/>
                <a:ea typeface="Montserrat"/>
                <a:cs typeface="Montserrat"/>
                <a:sym typeface="Montserrat"/>
              </a:rPr>
              <a:t>OBJEKT NUMMER | KONZEPT, JEDE STADT</a:t>
            </a:r>
          </a:p>
        </p:txBody>
      </p:sp>
      <p:sp>
        <p:nvSpPr>
          <p:cNvPr name="TextBox 51" id="51"/>
          <p:cNvSpPr txBox="true"/>
          <p:nvPr/>
        </p:nvSpPr>
        <p:spPr>
          <a:xfrm rot="0">
            <a:off x="1111766" y="228802"/>
            <a:ext cx="12175481" cy="676275"/>
          </a:xfrm>
          <a:prstGeom prst="rect">
            <a:avLst/>
          </a:prstGeom>
        </p:spPr>
        <p:txBody>
          <a:bodyPr anchor="t" rtlCol="false" tIns="0" lIns="0" bIns="0" rIns="0">
            <a:spAutoFit/>
          </a:bodyPr>
          <a:lstStyle/>
          <a:p>
            <a:pPr algn="l" marL="0" indent="0" lvl="0">
              <a:lnSpc>
                <a:spcPts val="5399"/>
              </a:lnSpc>
              <a:spcBef>
                <a:spcPct val="0"/>
              </a:spcBef>
            </a:pPr>
            <a:r>
              <a:rPr lang="en-US" b="true" sz="4499" spc="899">
                <a:solidFill>
                  <a:srgbClr val="3B3B3B"/>
                </a:solidFill>
                <a:latin typeface="Cormorant Garamond Bold"/>
                <a:ea typeface="Cormorant Garamond Bold"/>
                <a:cs typeface="Cormorant Garamond Bold"/>
                <a:sym typeface="Cormorant Garamond Bold"/>
              </a:rPr>
              <a:t>ZEITPLAN</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EBEAEA"/>
        </a:solidFill>
      </p:bgPr>
    </p:bg>
    <p:spTree>
      <p:nvGrpSpPr>
        <p:cNvPr id="1" name=""/>
        <p:cNvGrpSpPr/>
        <p:nvPr/>
      </p:nvGrpSpPr>
      <p:grpSpPr>
        <a:xfrm>
          <a:off x="0" y="0"/>
          <a:ext cx="0" cy="0"/>
          <a:chOff x="0" y="0"/>
          <a:chExt cx="0" cy="0"/>
        </a:xfrm>
      </p:grpSpPr>
      <p:sp>
        <p:nvSpPr>
          <p:cNvPr name="TextBox 2" id="2"/>
          <p:cNvSpPr txBox="true"/>
          <p:nvPr/>
        </p:nvSpPr>
        <p:spPr>
          <a:xfrm rot="0">
            <a:off x="904632" y="4423851"/>
            <a:ext cx="16478736" cy="361950"/>
          </a:xfrm>
          <a:prstGeom prst="rect">
            <a:avLst/>
          </a:prstGeom>
        </p:spPr>
        <p:txBody>
          <a:bodyPr anchor="t" rtlCol="false" tIns="0" lIns="0" bIns="0" rIns="0">
            <a:spAutoFit/>
          </a:bodyPr>
          <a:lstStyle/>
          <a:p>
            <a:pPr algn="ctr" marL="0" indent="0" lvl="0">
              <a:lnSpc>
                <a:spcPts val="2999"/>
              </a:lnSpc>
              <a:spcBef>
                <a:spcPct val="0"/>
              </a:spcBef>
            </a:pPr>
            <a:r>
              <a:rPr lang="en-US" sz="2499" strike="noStrike" u="none">
                <a:solidFill>
                  <a:srgbClr val="3B3B3B">
                    <a:alpha val="49804"/>
                  </a:srgbClr>
                </a:solidFill>
                <a:latin typeface="Montserrat"/>
                <a:ea typeface="Montserrat"/>
                <a:cs typeface="Montserrat"/>
                <a:sym typeface="Montserrat"/>
              </a:rPr>
              <a:t>WWW.SUPERDUPERSEITE.DE</a:t>
            </a:r>
          </a:p>
        </p:txBody>
      </p:sp>
      <p:sp>
        <p:nvSpPr>
          <p:cNvPr name="TextBox 3" id="3"/>
          <p:cNvSpPr txBox="true"/>
          <p:nvPr/>
        </p:nvSpPr>
        <p:spPr>
          <a:xfrm rot="0">
            <a:off x="7510689" y="6390552"/>
            <a:ext cx="3263050" cy="412116"/>
          </a:xfrm>
          <a:prstGeom prst="rect">
            <a:avLst/>
          </a:prstGeom>
        </p:spPr>
        <p:txBody>
          <a:bodyPr anchor="t" rtlCol="false" tIns="0" lIns="0" bIns="0" rIns="0">
            <a:spAutoFit/>
          </a:bodyPr>
          <a:lstStyle/>
          <a:p>
            <a:pPr algn="ctr">
              <a:lnSpc>
                <a:spcPts val="3519"/>
              </a:lnSpc>
            </a:pPr>
            <a:r>
              <a:rPr lang="en-US" sz="2199">
                <a:solidFill>
                  <a:srgbClr val="3B3B3B"/>
                </a:solidFill>
                <a:latin typeface="Montserrat"/>
                <a:ea typeface="Montserrat"/>
                <a:cs typeface="Montserrat"/>
                <a:sym typeface="Montserrat"/>
              </a:rPr>
              <a:t>(0221) 1234-56</a:t>
            </a:r>
          </a:p>
        </p:txBody>
      </p:sp>
      <p:sp>
        <p:nvSpPr>
          <p:cNvPr name="TextBox 4" id="4"/>
          <p:cNvSpPr txBox="true"/>
          <p:nvPr/>
        </p:nvSpPr>
        <p:spPr>
          <a:xfrm rot="0">
            <a:off x="6266773" y="5413921"/>
            <a:ext cx="5758025" cy="412116"/>
          </a:xfrm>
          <a:prstGeom prst="rect">
            <a:avLst/>
          </a:prstGeom>
        </p:spPr>
        <p:txBody>
          <a:bodyPr anchor="t" rtlCol="false" tIns="0" lIns="0" bIns="0" rIns="0">
            <a:spAutoFit/>
          </a:bodyPr>
          <a:lstStyle/>
          <a:p>
            <a:pPr algn="ctr" marL="0" indent="0" lvl="0">
              <a:lnSpc>
                <a:spcPts val="3519"/>
              </a:lnSpc>
              <a:spcBef>
                <a:spcPct val="0"/>
              </a:spcBef>
            </a:pPr>
            <a:r>
              <a:rPr lang="en-US" sz="2199" strike="noStrike" u="none">
                <a:solidFill>
                  <a:srgbClr val="3B3B3B"/>
                </a:solidFill>
                <a:latin typeface="Montserrat"/>
                <a:ea typeface="Montserrat"/>
                <a:cs typeface="Montserrat"/>
                <a:sym typeface="Montserrat"/>
              </a:rPr>
              <a:t>Jede Straße 123, Jede Stadt</a:t>
            </a:r>
          </a:p>
        </p:txBody>
      </p:sp>
      <p:sp>
        <p:nvSpPr>
          <p:cNvPr name="TextBox 5" id="5"/>
          <p:cNvSpPr txBox="true"/>
          <p:nvPr/>
        </p:nvSpPr>
        <p:spPr>
          <a:xfrm rot="0">
            <a:off x="6263202" y="5902236"/>
            <a:ext cx="5758025" cy="412116"/>
          </a:xfrm>
          <a:prstGeom prst="rect">
            <a:avLst/>
          </a:prstGeom>
        </p:spPr>
        <p:txBody>
          <a:bodyPr anchor="t" rtlCol="false" tIns="0" lIns="0" bIns="0" rIns="0">
            <a:spAutoFit/>
          </a:bodyPr>
          <a:lstStyle/>
          <a:p>
            <a:pPr algn="ctr" marL="0" indent="0" lvl="0">
              <a:lnSpc>
                <a:spcPts val="3519"/>
              </a:lnSpc>
              <a:spcBef>
                <a:spcPct val="0"/>
              </a:spcBef>
            </a:pPr>
            <a:r>
              <a:rPr lang="en-US" sz="2199">
                <a:solidFill>
                  <a:srgbClr val="3B3B3B"/>
                </a:solidFill>
                <a:latin typeface="Montserrat"/>
                <a:ea typeface="Montserrat"/>
                <a:cs typeface="Montserrat"/>
                <a:sym typeface="Montserrat"/>
              </a:rPr>
              <a:t>hallo@superduperseite.de</a:t>
            </a:r>
          </a:p>
        </p:txBody>
      </p:sp>
      <p:sp>
        <p:nvSpPr>
          <p:cNvPr name="TextBox 6" id="6"/>
          <p:cNvSpPr txBox="true"/>
          <p:nvPr/>
        </p:nvSpPr>
        <p:spPr>
          <a:xfrm rot="0">
            <a:off x="1028700" y="3410219"/>
            <a:ext cx="16230600" cy="1156969"/>
          </a:xfrm>
          <a:prstGeom prst="rect">
            <a:avLst/>
          </a:prstGeom>
        </p:spPr>
        <p:txBody>
          <a:bodyPr anchor="t" rtlCol="false" tIns="0" lIns="0" bIns="0" rIns="0">
            <a:spAutoFit/>
          </a:bodyPr>
          <a:lstStyle/>
          <a:p>
            <a:pPr algn="ctr">
              <a:lnSpc>
                <a:spcPts val="8799"/>
              </a:lnSpc>
            </a:pPr>
            <a:r>
              <a:rPr lang="en-US" sz="8799">
                <a:solidFill>
                  <a:srgbClr val="3B3B3B"/>
                </a:solidFill>
                <a:latin typeface="Cormorant Garamond"/>
                <a:ea typeface="Cormorant Garamond"/>
                <a:cs typeface="Cormorant Garamond"/>
                <a:sym typeface="Cormorant Garamond"/>
              </a:rPr>
              <a:t>VIELEN DANK!</a:t>
            </a:r>
          </a:p>
        </p:txBody>
      </p:sp>
      <p:sp>
        <p:nvSpPr>
          <p:cNvPr name="AutoShape 7" id="7"/>
          <p:cNvSpPr/>
          <p:nvPr/>
        </p:nvSpPr>
        <p:spPr>
          <a:xfrm>
            <a:off x="927422" y="0"/>
            <a:ext cx="0" cy="4572000"/>
          </a:xfrm>
          <a:prstGeom prst="line">
            <a:avLst/>
          </a:prstGeom>
          <a:ln cap="flat" w="28575">
            <a:solidFill>
              <a:srgbClr val="FFFFFF"/>
            </a:solidFill>
            <a:prstDash val="solid"/>
            <a:headEnd type="none" len="sm" w="sm"/>
            <a:tailEnd type="none" len="sm" w="sm"/>
          </a:ln>
        </p:spPr>
      </p:sp>
      <p:sp>
        <p:nvSpPr>
          <p:cNvPr name="AutoShape 8" id="8"/>
          <p:cNvSpPr/>
          <p:nvPr/>
        </p:nvSpPr>
        <p:spPr>
          <a:xfrm>
            <a:off x="435699" y="1014412"/>
            <a:ext cx="7184301" cy="0"/>
          </a:xfrm>
          <a:prstGeom prst="line">
            <a:avLst/>
          </a:prstGeom>
          <a:ln cap="flat" w="28575">
            <a:solidFill>
              <a:srgbClr val="FFFFFF"/>
            </a:solidFill>
            <a:prstDash val="solid"/>
            <a:headEnd type="none" len="sm" w="sm"/>
            <a:tailEnd type="none" len="sm" w="sm"/>
          </a:ln>
        </p:spPr>
      </p:sp>
      <p:sp>
        <p:nvSpPr>
          <p:cNvPr name="AutoShape 9" id="9"/>
          <p:cNvSpPr/>
          <p:nvPr/>
        </p:nvSpPr>
        <p:spPr>
          <a:xfrm>
            <a:off x="10668000" y="9244012"/>
            <a:ext cx="7184301" cy="0"/>
          </a:xfrm>
          <a:prstGeom prst="line">
            <a:avLst/>
          </a:prstGeom>
          <a:ln cap="flat" w="28575">
            <a:solidFill>
              <a:srgbClr val="FFFFFF"/>
            </a:solidFill>
            <a:prstDash val="solid"/>
            <a:headEnd type="none" len="sm" w="sm"/>
            <a:tailEnd type="none" len="sm" w="sm"/>
          </a:ln>
        </p:spPr>
      </p:sp>
      <p:sp>
        <p:nvSpPr>
          <p:cNvPr name="AutoShape 10" id="10"/>
          <p:cNvSpPr/>
          <p:nvPr/>
        </p:nvSpPr>
        <p:spPr>
          <a:xfrm>
            <a:off x="17406158" y="5715000"/>
            <a:ext cx="0" cy="4572000"/>
          </a:xfrm>
          <a:prstGeom prst="line">
            <a:avLst/>
          </a:prstGeom>
          <a:ln cap="flat" w="28575">
            <a:solidFill>
              <a:srgbClr val="FFFFFF"/>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BEAEA"/>
        </a:solidFill>
      </p:bgPr>
    </p:bg>
    <p:spTree>
      <p:nvGrpSpPr>
        <p:cNvPr id="1" name=""/>
        <p:cNvGrpSpPr/>
        <p:nvPr/>
      </p:nvGrpSpPr>
      <p:grpSpPr>
        <a:xfrm>
          <a:off x="0" y="0"/>
          <a:ext cx="0" cy="0"/>
          <a:chOff x="0" y="0"/>
          <a:chExt cx="0" cy="0"/>
        </a:xfrm>
      </p:grpSpPr>
      <p:grpSp>
        <p:nvGrpSpPr>
          <p:cNvPr name="Group 2" id="2"/>
          <p:cNvGrpSpPr/>
          <p:nvPr/>
        </p:nvGrpSpPr>
        <p:grpSpPr>
          <a:xfrm rot="0">
            <a:off x="0" y="1028700"/>
            <a:ext cx="18288000" cy="8229600"/>
            <a:chOff x="0" y="0"/>
            <a:chExt cx="24384000" cy="10972800"/>
          </a:xfrm>
        </p:grpSpPr>
        <p:pic>
          <p:nvPicPr>
            <p:cNvPr name="Picture 3" id="3"/>
            <p:cNvPicPr>
              <a:picLocks noChangeAspect="true"/>
            </p:cNvPicPr>
            <p:nvPr/>
          </p:nvPicPr>
          <p:blipFill>
            <a:blip r:embed="rId2">
              <a:alphaModFix amt="32999"/>
            </a:blip>
            <a:srcRect l="10114" t="21889" r="0" b="51162"/>
            <a:stretch>
              <a:fillRect/>
            </a:stretch>
          </p:blipFill>
          <p:spPr>
            <a:xfrm flipH="false" flipV="false">
              <a:off x="0" y="0"/>
              <a:ext cx="24384000" cy="10972800"/>
            </a:xfrm>
            <a:prstGeom prst="rect">
              <a:avLst/>
            </a:prstGeom>
          </p:spPr>
        </p:pic>
      </p:grpSp>
      <p:grpSp>
        <p:nvGrpSpPr>
          <p:cNvPr name="Group 4" id="4"/>
          <p:cNvGrpSpPr/>
          <p:nvPr/>
        </p:nvGrpSpPr>
        <p:grpSpPr>
          <a:xfrm rot="0">
            <a:off x="5000753" y="2891399"/>
            <a:ext cx="8286495" cy="4504202"/>
            <a:chOff x="0" y="0"/>
            <a:chExt cx="2182451" cy="1186292"/>
          </a:xfrm>
        </p:grpSpPr>
        <p:sp>
          <p:nvSpPr>
            <p:cNvPr name="Freeform 5" id="5"/>
            <p:cNvSpPr/>
            <p:nvPr/>
          </p:nvSpPr>
          <p:spPr>
            <a:xfrm flipH="false" flipV="false" rot="0">
              <a:off x="0" y="0"/>
              <a:ext cx="2182451" cy="1186292"/>
            </a:xfrm>
            <a:custGeom>
              <a:avLst/>
              <a:gdLst/>
              <a:ahLst/>
              <a:cxnLst/>
              <a:rect r="r" b="b" t="t" l="l"/>
              <a:pathLst>
                <a:path h="1186292" w="2182451">
                  <a:moveTo>
                    <a:pt x="0" y="0"/>
                  </a:moveTo>
                  <a:lnTo>
                    <a:pt x="2182451" y="0"/>
                  </a:lnTo>
                  <a:lnTo>
                    <a:pt x="2182451" y="1186292"/>
                  </a:lnTo>
                  <a:lnTo>
                    <a:pt x="0" y="1186292"/>
                  </a:lnTo>
                  <a:close/>
                </a:path>
              </a:pathLst>
            </a:custGeom>
            <a:solidFill>
              <a:srgbClr val="FFFFFF">
                <a:alpha val="64706"/>
              </a:srgbClr>
            </a:solidFill>
            <a:ln w="28575" cap="sq">
              <a:solidFill>
                <a:srgbClr val="FFFFFF">
                  <a:alpha val="64706"/>
                </a:srgbClr>
              </a:solidFill>
              <a:prstDash val="solid"/>
              <a:miter/>
            </a:ln>
          </p:spPr>
        </p:sp>
        <p:sp>
          <p:nvSpPr>
            <p:cNvPr name="TextBox 6" id="6"/>
            <p:cNvSpPr txBox="true"/>
            <p:nvPr/>
          </p:nvSpPr>
          <p:spPr>
            <a:xfrm>
              <a:off x="0" y="0"/>
              <a:ext cx="2182451" cy="1186292"/>
            </a:xfrm>
            <a:prstGeom prst="rect">
              <a:avLst/>
            </a:prstGeom>
          </p:spPr>
          <p:txBody>
            <a:bodyPr anchor="ctr" rtlCol="false" tIns="50800" lIns="50800" bIns="50800" rIns="50800"/>
            <a:lstStyle/>
            <a:p>
              <a:pPr algn="ctr">
                <a:lnSpc>
                  <a:spcPts val="1893"/>
                </a:lnSpc>
              </a:pPr>
            </a:p>
          </p:txBody>
        </p:sp>
      </p:grpSp>
      <p:sp>
        <p:nvSpPr>
          <p:cNvPr name="AutoShape 7" id="7"/>
          <p:cNvSpPr/>
          <p:nvPr/>
        </p:nvSpPr>
        <p:spPr>
          <a:xfrm>
            <a:off x="927422" y="0"/>
            <a:ext cx="0" cy="776490"/>
          </a:xfrm>
          <a:prstGeom prst="line">
            <a:avLst/>
          </a:prstGeom>
          <a:ln cap="flat" w="19050">
            <a:solidFill>
              <a:srgbClr val="FFFFFF"/>
            </a:solidFill>
            <a:prstDash val="solid"/>
            <a:headEnd type="none" len="sm" w="sm"/>
            <a:tailEnd type="none" len="sm" w="sm"/>
          </a:ln>
        </p:spPr>
      </p:sp>
      <p:sp>
        <p:nvSpPr>
          <p:cNvPr name="AutoShape 8" id="8"/>
          <p:cNvSpPr/>
          <p:nvPr/>
        </p:nvSpPr>
        <p:spPr>
          <a:xfrm>
            <a:off x="17387108" y="9533517"/>
            <a:ext cx="0" cy="776490"/>
          </a:xfrm>
          <a:prstGeom prst="line">
            <a:avLst/>
          </a:prstGeom>
          <a:ln cap="flat" w="19050">
            <a:solidFill>
              <a:srgbClr val="FFFFFF"/>
            </a:solidFill>
            <a:prstDash val="solid"/>
            <a:headEnd type="none" len="sm" w="sm"/>
            <a:tailEnd type="none" len="sm" w="sm"/>
          </a:ln>
        </p:spPr>
      </p:sp>
      <p:sp>
        <p:nvSpPr>
          <p:cNvPr name="TextBox 9" id="9"/>
          <p:cNvSpPr txBox="true"/>
          <p:nvPr/>
        </p:nvSpPr>
        <p:spPr>
          <a:xfrm rot="0">
            <a:off x="7266296" y="9531568"/>
            <a:ext cx="3755409" cy="476250"/>
          </a:xfrm>
          <a:prstGeom prst="rect">
            <a:avLst/>
          </a:prstGeom>
        </p:spPr>
        <p:txBody>
          <a:bodyPr anchor="t" rtlCol="false" tIns="0" lIns="0" bIns="0" rIns="0">
            <a:spAutoFit/>
          </a:bodyPr>
          <a:lstStyle/>
          <a:p>
            <a:pPr algn="ctr">
              <a:lnSpc>
                <a:spcPts val="1893"/>
              </a:lnSpc>
            </a:pPr>
            <a:r>
              <a:rPr lang="en-US" sz="1577" spc="39">
                <a:solidFill>
                  <a:srgbClr val="3B3B3B"/>
                </a:solidFill>
                <a:latin typeface="Montserrat"/>
                <a:ea typeface="Montserrat"/>
                <a:cs typeface="Montserrat"/>
                <a:sym typeface="Montserrat"/>
              </a:rPr>
              <a:t>ARCHITEKTEN</a:t>
            </a:r>
          </a:p>
          <a:p>
            <a:pPr algn="ctr">
              <a:lnSpc>
                <a:spcPts val="1893"/>
              </a:lnSpc>
            </a:pPr>
            <a:r>
              <a:rPr lang="en-US" b="true" sz="1577" spc="39">
                <a:solidFill>
                  <a:srgbClr val="3B3B3B"/>
                </a:solidFill>
                <a:latin typeface="Montserrat Bold"/>
                <a:ea typeface="Montserrat Bold"/>
                <a:cs typeface="Montserrat Bold"/>
                <a:sym typeface="Montserrat Bold"/>
              </a:rPr>
              <a:t>ALDENAIRE &amp; PARTNERS</a:t>
            </a:r>
          </a:p>
        </p:txBody>
      </p:sp>
      <p:sp>
        <p:nvSpPr>
          <p:cNvPr name="TextBox 10" id="10"/>
          <p:cNvSpPr txBox="true"/>
          <p:nvPr/>
        </p:nvSpPr>
        <p:spPr>
          <a:xfrm rot="0">
            <a:off x="16324668" y="9502993"/>
            <a:ext cx="934632" cy="240665"/>
          </a:xfrm>
          <a:prstGeom prst="rect">
            <a:avLst/>
          </a:prstGeom>
        </p:spPr>
        <p:txBody>
          <a:bodyPr anchor="t" rtlCol="false" tIns="0" lIns="0" bIns="0" rIns="0">
            <a:spAutoFit/>
          </a:bodyPr>
          <a:lstStyle/>
          <a:p>
            <a:pPr algn="r">
              <a:lnSpc>
                <a:spcPts val="1959"/>
              </a:lnSpc>
              <a:spcBef>
                <a:spcPct val="0"/>
              </a:spcBef>
            </a:pPr>
            <a:r>
              <a:rPr lang="en-US" sz="1399">
                <a:solidFill>
                  <a:srgbClr val="FFFFFF"/>
                </a:solidFill>
                <a:latin typeface="Montserrat"/>
                <a:ea typeface="Montserrat"/>
                <a:cs typeface="Montserrat"/>
                <a:sym typeface="Montserrat"/>
              </a:rPr>
              <a:t>S. 02</a:t>
            </a:r>
          </a:p>
        </p:txBody>
      </p:sp>
      <p:sp>
        <p:nvSpPr>
          <p:cNvPr name="TextBox 11" id="11"/>
          <p:cNvSpPr txBox="true"/>
          <p:nvPr/>
        </p:nvSpPr>
        <p:spPr>
          <a:xfrm rot="0">
            <a:off x="5945153" y="3674745"/>
            <a:ext cx="6397695" cy="2870835"/>
          </a:xfrm>
          <a:prstGeom prst="rect">
            <a:avLst/>
          </a:prstGeom>
        </p:spPr>
        <p:txBody>
          <a:bodyPr anchor="t" rtlCol="false" tIns="0" lIns="0" bIns="0" rIns="0">
            <a:spAutoFit/>
          </a:bodyPr>
          <a:lstStyle/>
          <a:p>
            <a:pPr algn="just">
              <a:lnSpc>
                <a:spcPts val="2879"/>
              </a:lnSpc>
            </a:pPr>
            <a:r>
              <a:rPr lang="en-US" sz="1799">
                <a:solidFill>
                  <a:srgbClr val="3B3B3B"/>
                </a:solidFill>
                <a:latin typeface="Montserrat"/>
                <a:ea typeface="Montserrat"/>
                <a:cs typeface="Montserrat"/>
                <a:sym typeface="Montserrat"/>
              </a:rPr>
              <a:t>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 sadipscing elitr, sed diam nonumy eirmod tempor invidunt ut labore.</a:t>
            </a:r>
          </a:p>
        </p:txBody>
      </p:sp>
      <p:sp>
        <p:nvSpPr>
          <p:cNvPr name="TextBox 12" id="12"/>
          <p:cNvSpPr txBox="true"/>
          <p:nvPr/>
        </p:nvSpPr>
        <p:spPr>
          <a:xfrm rot="0">
            <a:off x="11021704" y="568845"/>
            <a:ext cx="6237596" cy="240665"/>
          </a:xfrm>
          <a:prstGeom prst="rect">
            <a:avLst/>
          </a:prstGeom>
        </p:spPr>
        <p:txBody>
          <a:bodyPr anchor="t" rtlCol="false" tIns="0" lIns="0" bIns="0" rIns="0">
            <a:spAutoFit/>
          </a:bodyPr>
          <a:lstStyle/>
          <a:p>
            <a:pPr algn="r">
              <a:lnSpc>
                <a:spcPts val="1960"/>
              </a:lnSpc>
              <a:spcBef>
                <a:spcPct val="0"/>
              </a:spcBef>
            </a:pPr>
            <a:r>
              <a:rPr lang="en-US" sz="1400">
                <a:solidFill>
                  <a:srgbClr val="3B3B3B"/>
                </a:solidFill>
                <a:latin typeface="Montserrat"/>
                <a:ea typeface="Montserrat"/>
                <a:cs typeface="Montserrat"/>
                <a:sym typeface="Montserrat"/>
              </a:rPr>
              <a:t>OBJEKT NUMMER | KONZEPT, JEDE STADT</a:t>
            </a:r>
          </a:p>
        </p:txBody>
      </p:sp>
      <p:sp>
        <p:nvSpPr>
          <p:cNvPr name="TextBox 13" id="13"/>
          <p:cNvSpPr txBox="true"/>
          <p:nvPr/>
        </p:nvSpPr>
        <p:spPr>
          <a:xfrm rot="0">
            <a:off x="1111766" y="228802"/>
            <a:ext cx="12175481" cy="676275"/>
          </a:xfrm>
          <a:prstGeom prst="rect">
            <a:avLst/>
          </a:prstGeom>
        </p:spPr>
        <p:txBody>
          <a:bodyPr anchor="t" rtlCol="false" tIns="0" lIns="0" bIns="0" rIns="0">
            <a:spAutoFit/>
          </a:bodyPr>
          <a:lstStyle/>
          <a:p>
            <a:pPr algn="l" marL="0" indent="0" lvl="0">
              <a:lnSpc>
                <a:spcPts val="5399"/>
              </a:lnSpc>
              <a:spcBef>
                <a:spcPct val="0"/>
              </a:spcBef>
            </a:pPr>
            <a:r>
              <a:rPr lang="en-US" b="true" sz="4499" spc="899" strike="noStrike" u="none">
                <a:solidFill>
                  <a:srgbClr val="3B3B3B"/>
                </a:solidFill>
                <a:latin typeface="Cormorant Garamond Bold"/>
                <a:ea typeface="Cormorant Garamond Bold"/>
                <a:cs typeface="Cormorant Garamond Bold"/>
                <a:sym typeface="Cormorant Garamond Bold"/>
              </a:rPr>
              <a:t>VORSTELLUNG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BEAEA"/>
        </a:solidFill>
      </p:bgPr>
    </p:bg>
    <p:spTree>
      <p:nvGrpSpPr>
        <p:cNvPr id="1" name=""/>
        <p:cNvGrpSpPr/>
        <p:nvPr/>
      </p:nvGrpSpPr>
      <p:grpSpPr>
        <a:xfrm>
          <a:off x="0" y="0"/>
          <a:ext cx="0" cy="0"/>
          <a:chOff x="0" y="0"/>
          <a:chExt cx="0" cy="0"/>
        </a:xfrm>
      </p:grpSpPr>
      <p:sp>
        <p:nvSpPr>
          <p:cNvPr name="AutoShape 2" id="2"/>
          <p:cNvSpPr/>
          <p:nvPr/>
        </p:nvSpPr>
        <p:spPr>
          <a:xfrm>
            <a:off x="435699" y="1014412"/>
            <a:ext cx="17416601" cy="0"/>
          </a:xfrm>
          <a:prstGeom prst="line">
            <a:avLst/>
          </a:prstGeom>
          <a:ln cap="flat" w="19050">
            <a:solidFill>
              <a:srgbClr val="FFFFFF"/>
            </a:solidFill>
            <a:prstDash val="solid"/>
            <a:headEnd type="none" len="sm" w="sm"/>
            <a:tailEnd type="none" len="sm" w="sm"/>
          </a:ln>
        </p:spPr>
      </p:sp>
      <p:sp>
        <p:nvSpPr>
          <p:cNvPr name="AutoShape 3" id="3"/>
          <p:cNvSpPr/>
          <p:nvPr/>
        </p:nvSpPr>
        <p:spPr>
          <a:xfrm>
            <a:off x="435699" y="9244012"/>
            <a:ext cx="17416601" cy="0"/>
          </a:xfrm>
          <a:prstGeom prst="line">
            <a:avLst/>
          </a:prstGeom>
          <a:ln cap="flat" w="19050">
            <a:solidFill>
              <a:srgbClr val="FFFFFF"/>
            </a:solidFill>
            <a:prstDash val="solid"/>
            <a:headEnd type="none" len="sm" w="sm"/>
            <a:tailEnd type="none" len="sm" w="sm"/>
          </a:ln>
        </p:spPr>
      </p:sp>
      <p:sp>
        <p:nvSpPr>
          <p:cNvPr name="AutoShape 4" id="4"/>
          <p:cNvSpPr/>
          <p:nvPr/>
        </p:nvSpPr>
        <p:spPr>
          <a:xfrm>
            <a:off x="927422" y="0"/>
            <a:ext cx="0" cy="776490"/>
          </a:xfrm>
          <a:prstGeom prst="line">
            <a:avLst/>
          </a:prstGeom>
          <a:ln cap="flat" w="19050">
            <a:solidFill>
              <a:srgbClr val="FFFFFF"/>
            </a:solidFill>
            <a:prstDash val="solid"/>
            <a:headEnd type="none" len="sm" w="sm"/>
            <a:tailEnd type="none" len="sm" w="sm"/>
          </a:ln>
        </p:spPr>
      </p:sp>
      <p:sp>
        <p:nvSpPr>
          <p:cNvPr name="AutoShape 5" id="5"/>
          <p:cNvSpPr/>
          <p:nvPr/>
        </p:nvSpPr>
        <p:spPr>
          <a:xfrm>
            <a:off x="17387108" y="9533517"/>
            <a:ext cx="0" cy="776490"/>
          </a:xfrm>
          <a:prstGeom prst="line">
            <a:avLst/>
          </a:prstGeom>
          <a:ln cap="flat" w="19050">
            <a:solidFill>
              <a:srgbClr val="FFFFFF"/>
            </a:solidFill>
            <a:prstDash val="solid"/>
            <a:headEnd type="none" len="sm" w="sm"/>
            <a:tailEnd type="none" len="sm" w="sm"/>
          </a:ln>
        </p:spPr>
      </p:sp>
      <p:grpSp>
        <p:nvGrpSpPr>
          <p:cNvPr name="Group 6" id="6"/>
          <p:cNvGrpSpPr/>
          <p:nvPr/>
        </p:nvGrpSpPr>
        <p:grpSpPr>
          <a:xfrm rot="0">
            <a:off x="8014459" y="1527639"/>
            <a:ext cx="2298862" cy="7231723"/>
            <a:chOff x="0" y="0"/>
            <a:chExt cx="1054100" cy="3315970"/>
          </a:xfrm>
        </p:grpSpPr>
        <p:sp>
          <p:nvSpPr>
            <p:cNvPr name="Freeform 7" id="7"/>
            <p:cNvSpPr/>
            <p:nvPr/>
          </p:nvSpPr>
          <p:spPr>
            <a:xfrm flipH="false" flipV="false" rot="0">
              <a:off x="0" y="0"/>
              <a:ext cx="1054100" cy="3315970"/>
            </a:xfrm>
            <a:custGeom>
              <a:avLst/>
              <a:gdLst/>
              <a:ahLst/>
              <a:cxnLst/>
              <a:rect r="r" b="b" t="t" l="l"/>
              <a:pathLst>
                <a:path h="3315970" w="1054100">
                  <a:moveTo>
                    <a:pt x="0" y="0"/>
                  </a:moveTo>
                  <a:lnTo>
                    <a:pt x="1054100" y="0"/>
                  </a:lnTo>
                  <a:lnTo>
                    <a:pt x="1054100" y="3315970"/>
                  </a:lnTo>
                  <a:lnTo>
                    <a:pt x="0" y="3315970"/>
                  </a:lnTo>
                  <a:lnTo>
                    <a:pt x="0" y="0"/>
                  </a:lnTo>
                  <a:close/>
                </a:path>
              </a:pathLst>
            </a:custGeom>
            <a:blipFill>
              <a:blip r:embed="rId2"/>
              <a:stretch>
                <a:fillRect l="-142322" t="0" r="0" b="-15546"/>
              </a:stretch>
            </a:blipFill>
          </p:spPr>
        </p:sp>
      </p:grpSp>
      <p:sp>
        <p:nvSpPr>
          <p:cNvPr name="TextBox 8" id="8"/>
          <p:cNvSpPr txBox="true"/>
          <p:nvPr/>
        </p:nvSpPr>
        <p:spPr>
          <a:xfrm rot="0">
            <a:off x="7266296" y="9531568"/>
            <a:ext cx="3755409" cy="476250"/>
          </a:xfrm>
          <a:prstGeom prst="rect">
            <a:avLst/>
          </a:prstGeom>
        </p:spPr>
        <p:txBody>
          <a:bodyPr anchor="t" rtlCol="false" tIns="0" lIns="0" bIns="0" rIns="0">
            <a:spAutoFit/>
          </a:bodyPr>
          <a:lstStyle/>
          <a:p>
            <a:pPr algn="ctr">
              <a:lnSpc>
                <a:spcPts val="1893"/>
              </a:lnSpc>
            </a:pPr>
            <a:r>
              <a:rPr lang="en-US" sz="1577" spc="39">
                <a:solidFill>
                  <a:srgbClr val="3B3B3B"/>
                </a:solidFill>
                <a:latin typeface="Montserrat"/>
                <a:ea typeface="Montserrat"/>
                <a:cs typeface="Montserrat"/>
                <a:sym typeface="Montserrat"/>
              </a:rPr>
              <a:t>ARCHITEKTEN</a:t>
            </a:r>
          </a:p>
          <a:p>
            <a:pPr algn="ctr">
              <a:lnSpc>
                <a:spcPts val="1893"/>
              </a:lnSpc>
            </a:pPr>
            <a:r>
              <a:rPr lang="en-US" b="true" sz="1577" spc="39">
                <a:solidFill>
                  <a:srgbClr val="3B3B3B"/>
                </a:solidFill>
                <a:latin typeface="Montserrat Bold"/>
                <a:ea typeface="Montserrat Bold"/>
                <a:cs typeface="Montserrat Bold"/>
                <a:sym typeface="Montserrat Bold"/>
              </a:rPr>
              <a:t>ALDENAIRE &amp; PARTNERS</a:t>
            </a:r>
          </a:p>
        </p:txBody>
      </p:sp>
      <p:sp>
        <p:nvSpPr>
          <p:cNvPr name="TextBox 9" id="9"/>
          <p:cNvSpPr txBox="true"/>
          <p:nvPr/>
        </p:nvSpPr>
        <p:spPr>
          <a:xfrm rot="0">
            <a:off x="16324668" y="9502993"/>
            <a:ext cx="934632" cy="240665"/>
          </a:xfrm>
          <a:prstGeom prst="rect">
            <a:avLst/>
          </a:prstGeom>
        </p:spPr>
        <p:txBody>
          <a:bodyPr anchor="t" rtlCol="false" tIns="0" lIns="0" bIns="0" rIns="0">
            <a:spAutoFit/>
          </a:bodyPr>
          <a:lstStyle/>
          <a:p>
            <a:pPr algn="r">
              <a:lnSpc>
                <a:spcPts val="1959"/>
              </a:lnSpc>
              <a:spcBef>
                <a:spcPct val="0"/>
              </a:spcBef>
            </a:pPr>
            <a:r>
              <a:rPr lang="en-US" sz="1399">
                <a:solidFill>
                  <a:srgbClr val="FFFFFF"/>
                </a:solidFill>
                <a:latin typeface="Montserrat"/>
                <a:ea typeface="Montserrat"/>
                <a:cs typeface="Montserrat"/>
                <a:sym typeface="Montserrat"/>
              </a:rPr>
              <a:t>S. 03</a:t>
            </a:r>
          </a:p>
        </p:txBody>
      </p:sp>
      <p:sp>
        <p:nvSpPr>
          <p:cNvPr name="TextBox 10" id="10"/>
          <p:cNvSpPr txBox="true"/>
          <p:nvPr/>
        </p:nvSpPr>
        <p:spPr>
          <a:xfrm rot="0">
            <a:off x="12095178" y="8155849"/>
            <a:ext cx="3693172" cy="397979"/>
          </a:xfrm>
          <a:prstGeom prst="rect">
            <a:avLst/>
          </a:prstGeom>
        </p:spPr>
        <p:txBody>
          <a:bodyPr anchor="t" rtlCol="false" tIns="0" lIns="0" bIns="0" rIns="0">
            <a:spAutoFit/>
          </a:bodyPr>
          <a:lstStyle/>
          <a:p>
            <a:pPr algn="l">
              <a:lnSpc>
                <a:spcPts val="3395"/>
              </a:lnSpc>
            </a:pPr>
            <a:r>
              <a:rPr lang="en-US" sz="2122">
                <a:solidFill>
                  <a:srgbClr val="3B3B3B"/>
                </a:solidFill>
                <a:latin typeface="Montserrat"/>
                <a:ea typeface="Montserrat"/>
                <a:cs typeface="Montserrat"/>
                <a:sym typeface="Montserrat"/>
              </a:rPr>
              <a:t>ZEITPLAN</a:t>
            </a:r>
          </a:p>
        </p:txBody>
      </p:sp>
      <p:sp>
        <p:nvSpPr>
          <p:cNvPr name="TextBox 11" id="11"/>
          <p:cNvSpPr txBox="true"/>
          <p:nvPr/>
        </p:nvSpPr>
        <p:spPr>
          <a:xfrm rot="0">
            <a:off x="11041595" y="8036040"/>
            <a:ext cx="1266090" cy="723322"/>
          </a:xfrm>
          <a:prstGeom prst="rect">
            <a:avLst/>
          </a:prstGeom>
        </p:spPr>
        <p:txBody>
          <a:bodyPr anchor="t" rtlCol="false" tIns="0" lIns="0" bIns="0" rIns="0">
            <a:spAutoFit/>
          </a:bodyPr>
          <a:lstStyle/>
          <a:p>
            <a:pPr algn="l" marL="0" indent="0" lvl="0">
              <a:lnSpc>
                <a:spcPts val="5836"/>
              </a:lnSpc>
              <a:spcBef>
                <a:spcPct val="0"/>
              </a:spcBef>
            </a:pPr>
            <a:r>
              <a:rPr lang="en-US" sz="4863">
                <a:solidFill>
                  <a:srgbClr val="3B3B3B">
                    <a:alpha val="19608"/>
                  </a:srgbClr>
                </a:solidFill>
                <a:latin typeface="Montserrat"/>
                <a:ea typeface="Montserrat"/>
                <a:cs typeface="Montserrat"/>
                <a:sym typeface="Montserrat"/>
              </a:rPr>
              <a:t>08</a:t>
            </a:r>
          </a:p>
        </p:txBody>
      </p:sp>
      <p:sp>
        <p:nvSpPr>
          <p:cNvPr name="TextBox 12" id="12"/>
          <p:cNvSpPr txBox="true"/>
          <p:nvPr/>
        </p:nvSpPr>
        <p:spPr>
          <a:xfrm rot="0">
            <a:off x="12056556" y="7222330"/>
            <a:ext cx="3693172" cy="397979"/>
          </a:xfrm>
          <a:prstGeom prst="rect">
            <a:avLst/>
          </a:prstGeom>
        </p:spPr>
        <p:txBody>
          <a:bodyPr anchor="t" rtlCol="false" tIns="0" lIns="0" bIns="0" rIns="0">
            <a:spAutoFit/>
          </a:bodyPr>
          <a:lstStyle/>
          <a:p>
            <a:pPr algn="l">
              <a:lnSpc>
                <a:spcPts val="3395"/>
              </a:lnSpc>
            </a:pPr>
            <a:r>
              <a:rPr lang="en-US" sz="2122">
                <a:solidFill>
                  <a:srgbClr val="3B3B3B"/>
                </a:solidFill>
                <a:latin typeface="Montserrat"/>
                <a:ea typeface="Montserrat"/>
                <a:cs typeface="Montserrat"/>
                <a:sym typeface="Montserrat"/>
              </a:rPr>
              <a:t>BUDGETPLAN</a:t>
            </a:r>
          </a:p>
        </p:txBody>
      </p:sp>
      <p:sp>
        <p:nvSpPr>
          <p:cNvPr name="TextBox 13" id="13"/>
          <p:cNvSpPr txBox="true"/>
          <p:nvPr/>
        </p:nvSpPr>
        <p:spPr>
          <a:xfrm rot="0">
            <a:off x="11041595" y="7102521"/>
            <a:ext cx="1266090" cy="723322"/>
          </a:xfrm>
          <a:prstGeom prst="rect">
            <a:avLst/>
          </a:prstGeom>
        </p:spPr>
        <p:txBody>
          <a:bodyPr anchor="t" rtlCol="false" tIns="0" lIns="0" bIns="0" rIns="0">
            <a:spAutoFit/>
          </a:bodyPr>
          <a:lstStyle/>
          <a:p>
            <a:pPr algn="l" marL="0" indent="0" lvl="0">
              <a:lnSpc>
                <a:spcPts val="5836"/>
              </a:lnSpc>
              <a:spcBef>
                <a:spcPct val="0"/>
              </a:spcBef>
            </a:pPr>
            <a:r>
              <a:rPr lang="en-US" sz="4863">
                <a:solidFill>
                  <a:srgbClr val="3B3B3B">
                    <a:alpha val="19608"/>
                  </a:srgbClr>
                </a:solidFill>
                <a:latin typeface="Montserrat"/>
                <a:ea typeface="Montserrat"/>
                <a:cs typeface="Montserrat"/>
                <a:sym typeface="Montserrat"/>
              </a:rPr>
              <a:t>07</a:t>
            </a:r>
          </a:p>
        </p:txBody>
      </p:sp>
      <p:sp>
        <p:nvSpPr>
          <p:cNvPr name="TextBox 14" id="14"/>
          <p:cNvSpPr txBox="true"/>
          <p:nvPr/>
        </p:nvSpPr>
        <p:spPr>
          <a:xfrm rot="0">
            <a:off x="12056556" y="6288812"/>
            <a:ext cx="3693172" cy="397979"/>
          </a:xfrm>
          <a:prstGeom prst="rect">
            <a:avLst/>
          </a:prstGeom>
        </p:spPr>
        <p:txBody>
          <a:bodyPr anchor="t" rtlCol="false" tIns="0" lIns="0" bIns="0" rIns="0">
            <a:spAutoFit/>
          </a:bodyPr>
          <a:lstStyle/>
          <a:p>
            <a:pPr algn="l">
              <a:lnSpc>
                <a:spcPts val="3395"/>
              </a:lnSpc>
            </a:pPr>
            <a:r>
              <a:rPr lang="en-US" sz="2122">
                <a:solidFill>
                  <a:srgbClr val="3B3B3B"/>
                </a:solidFill>
                <a:latin typeface="Montserrat"/>
                <a:ea typeface="Montserrat"/>
                <a:cs typeface="Montserrat"/>
                <a:sym typeface="Montserrat"/>
              </a:rPr>
              <a:t>GRUNDRISS</a:t>
            </a:r>
          </a:p>
        </p:txBody>
      </p:sp>
      <p:sp>
        <p:nvSpPr>
          <p:cNvPr name="TextBox 15" id="15"/>
          <p:cNvSpPr txBox="true"/>
          <p:nvPr/>
        </p:nvSpPr>
        <p:spPr>
          <a:xfrm rot="0">
            <a:off x="11041595" y="6169003"/>
            <a:ext cx="1266090" cy="723322"/>
          </a:xfrm>
          <a:prstGeom prst="rect">
            <a:avLst/>
          </a:prstGeom>
        </p:spPr>
        <p:txBody>
          <a:bodyPr anchor="t" rtlCol="false" tIns="0" lIns="0" bIns="0" rIns="0">
            <a:spAutoFit/>
          </a:bodyPr>
          <a:lstStyle/>
          <a:p>
            <a:pPr algn="l" marL="0" indent="0" lvl="0">
              <a:lnSpc>
                <a:spcPts val="5836"/>
              </a:lnSpc>
              <a:spcBef>
                <a:spcPct val="0"/>
              </a:spcBef>
            </a:pPr>
            <a:r>
              <a:rPr lang="en-US" sz="4863">
                <a:solidFill>
                  <a:srgbClr val="3B3B3B">
                    <a:alpha val="19608"/>
                  </a:srgbClr>
                </a:solidFill>
                <a:latin typeface="Montserrat"/>
                <a:ea typeface="Montserrat"/>
                <a:cs typeface="Montserrat"/>
                <a:sym typeface="Montserrat"/>
              </a:rPr>
              <a:t>06</a:t>
            </a:r>
          </a:p>
        </p:txBody>
      </p:sp>
      <p:sp>
        <p:nvSpPr>
          <p:cNvPr name="TextBox 16" id="16"/>
          <p:cNvSpPr txBox="true"/>
          <p:nvPr/>
        </p:nvSpPr>
        <p:spPr>
          <a:xfrm rot="0">
            <a:off x="12056556" y="5390399"/>
            <a:ext cx="3693172" cy="397979"/>
          </a:xfrm>
          <a:prstGeom prst="rect">
            <a:avLst/>
          </a:prstGeom>
        </p:spPr>
        <p:txBody>
          <a:bodyPr anchor="t" rtlCol="false" tIns="0" lIns="0" bIns="0" rIns="0">
            <a:spAutoFit/>
          </a:bodyPr>
          <a:lstStyle/>
          <a:p>
            <a:pPr algn="l">
              <a:lnSpc>
                <a:spcPts val="3395"/>
              </a:lnSpc>
            </a:pPr>
            <a:r>
              <a:rPr lang="en-US" sz="2122">
                <a:solidFill>
                  <a:srgbClr val="3B3B3B"/>
                </a:solidFill>
                <a:latin typeface="Montserrat"/>
                <a:ea typeface="Montserrat"/>
                <a:cs typeface="Montserrat"/>
                <a:sym typeface="Montserrat"/>
              </a:rPr>
              <a:t>MATERIALIEN</a:t>
            </a:r>
          </a:p>
        </p:txBody>
      </p:sp>
      <p:sp>
        <p:nvSpPr>
          <p:cNvPr name="TextBox 17" id="17"/>
          <p:cNvSpPr txBox="true"/>
          <p:nvPr/>
        </p:nvSpPr>
        <p:spPr>
          <a:xfrm rot="0">
            <a:off x="11041595" y="5270590"/>
            <a:ext cx="1266090" cy="723322"/>
          </a:xfrm>
          <a:prstGeom prst="rect">
            <a:avLst/>
          </a:prstGeom>
        </p:spPr>
        <p:txBody>
          <a:bodyPr anchor="t" rtlCol="false" tIns="0" lIns="0" bIns="0" rIns="0">
            <a:spAutoFit/>
          </a:bodyPr>
          <a:lstStyle/>
          <a:p>
            <a:pPr algn="l" marL="0" indent="0" lvl="0">
              <a:lnSpc>
                <a:spcPts val="5836"/>
              </a:lnSpc>
              <a:spcBef>
                <a:spcPct val="0"/>
              </a:spcBef>
            </a:pPr>
            <a:r>
              <a:rPr lang="en-US" sz="4863">
                <a:solidFill>
                  <a:srgbClr val="3B3B3B">
                    <a:alpha val="19608"/>
                  </a:srgbClr>
                </a:solidFill>
                <a:latin typeface="Montserrat"/>
                <a:ea typeface="Montserrat"/>
                <a:cs typeface="Montserrat"/>
                <a:sym typeface="Montserrat"/>
              </a:rPr>
              <a:t>05</a:t>
            </a:r>
          </a:p>
        </p:txBody>
      </p:sp>
      <p:sp>
        <p:nvSpPr>
          <p:cNvPr name="TextBox 18" id="18"/>
          <p:cNvSpPr txBox="true"/>
          <p:nvPr/>
        </p:nvSpPr>
        <p:spPr>
          <a:xfrm rot="0">
            <a:off x="2499650" y="4452219"/>
            <a:ext cx="3693172" cy="397004"/>
          </a:xfrm>
          <a:prstGeom prst="rect">
            <a:avLst/>
          </a:prstGeom>
        </p:spPr>
        <p:txBody>
          <a:bodyPr anchor="t" rtlCol="false" tIns="0" lIns="0" bIns="0" rIns="0">
            <a:spAutoFit/>
          </a:bodyPr>
          <a:lstStyle/>
          <a:p>
            <a:pPr algn="r">
              <a:lnSpc>
                <a:spcPts val="3395"/>
              </a:lnSpc>
            </a:pPr>
            <a:r>
              <a:rPr lang="en-US" sz="2122">
                <a:solidFill>
                  <a:srgbClr val="3B3B3B"/>
                </a:solidFill>
                <a:latin typeface="Montserrat"/>
                <a:ea typeface="Montserrat"/>
                <a:cs typeface="Montserrat"/>
                <a:sym typeface="Montserrat"/>
              </a:rPr>
              <a:t>FARBPKONZEPT</a:t>
            </a:r>
          </a:p>
        </p:txBody>
      </p:sp>
      <p:sp>
        <p:nvSpPr>
          <p:cNvPr name="TextBox 19" id="19"/>
          <p:cNvSpPr txBox="true"/>
          <p:nvPr/>
        </p:nvSpPr>
        <p:spPr>
          <a:xfrm rot="0">
            <a:off x="5883868" y="4335889"/>
            <a:ext cx="1335529" cy="723900"/>
          </a:xfrm>
          <a:prstGeom prst="rect">
            <a:avLst/>
          </a:prstGeom>
        </p:spPr>
        <p:txBody>
          <a:bodyPr anchor="t" rtlCol="false" tIns="0" lIns="0" bIns="0" rIns="0">
            <a:spAutoFit/>
          </a:bodyPr>
          <a:lstStyle/>
          <a:p>
            <a:pPr algn="r" marL="0" indent="0" lvl="0">
              <a:lnSpc>
                <a:spcPts val="5836"/>
              </a:lnSpc>
              <a:spcBef>
                <a:spcPct val="0"/>
              </a:spcBef>
            </a:pPr>
            <a:r>
              <a:rPr lang="en-US" sz="4863">
                <a:solidFill>
                  <a:srgbClr val="3B3B3B">
                    <a:alpha val="19608"/>
                  </a:srgbClr>
                </a:solidFill>
                <a:latin typeface="Montserrat"/>
                <a:ea typeface="Montserrat"/>
                <a:cs typeface="Montserrat"/>
                <a:sym typeface="Montserrat"/>
              </a:rPr>
              <a:t>04</a:t>
            </a:r>
          </a:p>
        </p:txBody>
      </p:sp>
      <p:sp>
        <p:nvSpPr>
          <p:cNvPr name="TextBox 20" id="20"/>
          <p:cNvSpPr txBox="true"/>
          <p:nvPr/>
        </p:nvSpPr>
        <p:spPr>
          <a:xfrm rot="0">
            <a:off x="2499650" y="3523701"/>
            <a:ext cx="3693172" cy="397004"/>
          </a:xfrm>
          <a:prstGeom prst="rect">
            <a:avLst/>
          </a:prstGeom>
        </p:spPr>
        <p:txBody>
          <a:bodyPr anchor="t" rtlCol="false" tIns="0" lIns="0" bIns="0" rIns="0">
            <a:spAutoFit/>
          </a:bodyPr>
          <a:lstStyle/>
          <a:p>
            <a:pPr algn="r">
              <a:lnSpc>
                <a:spcPts val="3395"/>
              </a:lnSpc>
            </a:pPr>
            <a:r>
              <a:rPr lang="en-US" sz="2122">
                <a:solidFill>
                  <a:srgbClr val="3B3B3B"/>
                </a:solidFill>
                <a:latin typeface="Montserrat"/>
                <a:ea typeface="Montserrat"/>
                <a:cs typeface="Montserrat"/>
                <a:sym typeface="Montserrat"/>
              </a:rPr>
              <a:t>MOODBOARD</a:t>
            </a:r>
          </a:p>
        </p:txBody>
      </p:sp>
      <p:sp>
        <p:nvSpPr>
          <p:cNvPr name="TextBox 21" id="21"/>
          <p:cNvSpPr txBox="true"/>
          <p:nvPr/>
        </p:nvSpPr>
        <p:spPr>
          <a:xfrm rot="0">
            <a:off x="5883868" y="3404200"/>
            <a:ext cx="1335529" cy="723900"/>
          </a:xfrm>
          <a:prstGeom prst="rect">
            <a:avLst/>
          </a:prstGeom>
        </p:spPr>
        <p:txBody>
          <a:bodyPr anchor="t" rtlCol="false" tIns="0" lIns="0" bIns="0" rIns="0">
            <a:spAutoFit/>
          </a:bodyPr>
          <a:lstStyle/>
          <a:p>
            <a:pPr algn="r" marL="0" indent="0" lvl="0">
              <a:lnSpc>
                <a:spcPts val="5836"/>
              </a:lnSpc>
              <a:spcBef>
                <a:spcPct val="0"/>
              </a:spcBef>
            </a:pPr>
            <a:r>
              <a:rPr lang="en-US" sz="4863">
                <a:solidFill>
                  <a:srgbClr val="3B3B3B">
                    <a:alpha val="19608"/>
                  </a:srgbClr>
                </a:solidFill>
                <a:latin typeface="Montserrat"/>
                <a:ea typeface="Montserrat"/>
                <a:cs typeface="Montserrat"/>
                <a:sym typeface="Montserrat"/>
              </a:rPr>
              <a:t>03</a:t>
            </a:r>
          </a:p>
        </p:txBody>
      </p:sp>
      <p:sp>
        <p:nvSpPr>
          <p:cNvPr name="TextBox 22" id="22"/>
          <p:cNvSpPr txBox="true"/>
          <p:nvPr/>
        </p:nvSpPr>
        <p:spPr>
          <a:xfrm rot="0">
            <a:off x="2499650" y="2593366"/>
            <a:ext cx="3693172" cy="397004"/>
          </a:xfrm>
          <a:prstGeom prst="rect">
            <a:avLst/>
          </a:prstGeom>
        </p:spPr>
        <p:txBody>
          <a:bodyPr anchor="t" rtlCol="false" tIns="0" lIns="0" bIns="0" rIns="0">
            <a:spAutoFit/>
          </a:bodyPr>
          <a:lstStyle/>
          <a:p>
            <a:pPr algn="r">
              <a:lnSpc>
                <a:spcPts val="3395"/>
              </a:lnSpc>
            </a:pPr>
            <a:r>
              <a:rPr lang="en-US" sz="2122">
                <a:solidFill>
                  <a:srgbClr val="3B3B3B"/>
                </a:solidFill>
                <a:latin typeface="Montserrat"/>
                <a:ea typeface="Montserrat"/>
                <a:cs typeface="Montserrat"/>
                <a:sym typeface="Montserrat"/>
              </a:rPr>
              <a:t>BESCHREIBUNG</a:t>
            </a:r>
          </a:p>
        </p:txBody>
      </p:sp>
      <p:sp>
        <p:nvSpPr>
          <p:cNvPr name="TextBox 23" id="23"/>
          <p:cNvSpPr txBox="true"/>
          <p:nvPr/>
        </p:nvSpPr>
        <p:spPr>
          <a:xfrm rot="0">
            <a:off x="5883868" y="2470682"/>
            <a:ext cx="1335529" cy="723900"/>
          </a:xfrm>
          <a:prstGeom prst="rect">
            <a:avLst/>
          </a:prstGeom>
        </p:spPr>
        <p:txBody>
          <a:bodyPr anchor="t" rtlCol="false" tIns="0" lIns="0" bIns="0" rIns="0">
            <a:spAutoFit/>
          </a:bodyPr>
          <a:lstStyle/>
          <a:p>
            <a:pPr algn="r" marL="0" indent="0" lvl="0">
              <a:lnSpc>
                <a:spcPts val="5836"/>
              </a:lnSpc>
              <a:spcBef>
                <a:spcPct val="0"/>
              </a:spcBef>
            </a:pPr>
            <a:r>
              <a:rPr lang="en-US" sz="4863">
                <a:solidFill>
                  <a:srgbClr val="3B3B3B">
                    <a:alpha val="19608"/>
                  </a:srgbClr>
                </a:solidFill>
                <a:latin typeface="Montserrat"/>
                <a:ea typeface="Montserrat"/>
                <a:cs typeface="Montserrat"/>
                <a:sym typeface="Montserrat"/>
              </a:rPr>
              <a:t>02</a:t>
            </a:r>
          </a:p>
        </p:txBody>
      </p:sp>
      <p:sp>
        <p:nvSpPr>
          <p:cNvPr name="TextBox 24" id="24"/>
          <p:cNvSpPr txBox="true"/>
          <p:nvPr/>
        </p:nvSpPr>
        <p:spPr>
          <a:xfrm rot="0">
            <a:off x="2499650" y="1659847"/>
            <a:ext cx="3693172" cy="397004"/>
          </a:xfrm>
          <a:prstGeom prst="rect">
            <a:avLst/>
          </a:prstGeom>
        </p:spPr>
        <p:txBody>
          <a:bodyPr anchor="t" rtlCol="false" tIns="0" lIns="0" bIns="0" rIns="0">
            <a:spAutoFit/>
          </a:bodyPr>
          <a:lstStyle/>
          <a:p>
            <a:pPr algn="r">
              <a:lnSpc>
                <a:spcPts val="3395"/>
              </a:lnSpc>
            </a:pPr>
            <a:r>
              <a:rPr lang="en-US" sz="2122">
                <a:solidFill>
                  <a:srgbClr val="3B3B3B"/>
                </a:solidFill>
                <a:latin typeface="Montserrat"/>
                <a:ea typeface="Montserrat"/>
                <a:cs typeface="Montserrat"/>
                <a:sym typeface="Montserrat"/>
              </a:rPr>
              <a:t>ÜBERSICHT</a:t>
            </a:r>
          </a:p>
        </p:txBody>
      </p:sp>
      <p:sp>
        <p:nvSpPr>
          <p:cNvPr name="TextBox 25" id="25"/>
          <p:cNvSpPr txBox="true"/>
          <p:nvPr/>
        </p:nvSpPr>
        <p:spPr>
          <a:xfrm rot="0">
            <a:off x="5883868" y="1537164"/>
            <a:ext cx="1335529" cy="723900"/>
          </a:xfrm>
          <a:prstGeom prst="rect">
            <a:avLst/>
          </a:prstGeom>
        </p:spPr>
        <p:txBody>
          <a:bodyPr anchor="t" rtlCol="false" tIns="0" lIns="0" bIns="0" rIns="0">
            <a:spAutoFit/>
          </a:bodyPr>
          <a:lstStyle/>
          <a:p>
            <a:pPr algn="r" marL="0" indent="0" lvl="0">
              <a:lnSpc>
                <a:spcPts val="5836"/>
              </a:lnSpc>
              <a:spcBef>
                <a:spcPct val="0"/>
              </a:spcBef>
            </a:pPr>
            <a:r>
              <a:rPr lang="en-US" sz="4863">
                <a:solidFill>
                  <a:srgbClr val="3B3B3B">
                    <a:alpha val="19608"/>
                  </a:srgbClr>
                </a:solidFill>
                <a:latin typeface="Montserrat"/>
                <a:ea typeface="Montserrat"/>
                <a:cs typeface="Montserrat"/>
                <a:sym typeface="Montserrat"/>
              </a:rPr>
              <a:t>01</a:t>
            </a:r>
          </a:p>
        </p:txBody>
      </p:sp>
      <p:sp>
        <p:nvSpPr>
          <p:cNvPr name="TextBox 26" id="26"/>
          <p:cNvSpPr txBox="true"/>
          <p:nvPr/>
        </p:nvSpPr>
        <p:spPr>
          <a:xfrm rot="0">
            <a:off x="11021704" y="568845"/>
            <a:ext cx="6237596" cy="240665"/>
          </a:xfrm>
          <a:prstGeom prst="rect">
            <a:avLst/>
          </a:prstGeom>
        </p:spPr>
        <p:txBody>
          <a:bodyPr anchor="t" rtlCol="false" tIns="0" lIns="0" bIns="0" rIns="0">
            <a:spAutoFit/>
          </a:bodyPr>
          <a:lstStyle/>
          <a:p>
            <a:pPr algn="r">
              <a:lnSpc>
                <a:spcPts val="1960"/>
              </a:lnSpc>
              <a:spcBef>
                <a:spcPct val="0"/>
              </a:spcBef>
            </a:pPr>
            <a:r>
              <a:rPr lang="en-US" sz="1400">
                <a:solidFill>
                  <a:srgbClr val="3B3B3B"/>
                </a:solidFill>
                <a:latin typeface="Montserrat"/>
                <a:ea typeface="Montserrat"/>
                <a:cs typeface="Montserrat"/>
                <a:sym typeface="Montserrat"/>
              </a:rPr>
              <a:t>OBJEKT NUMMER | KONZEPT, JEDE STADT</a:t>
            </a:r>
          </a:p>
        </p:txBody>
      </p:sp>
      <p:sp>
        <p:nvSpPr>
          <p:cNvPr name="TextBox 27" id="27"/>
          <p:cNvSpPr txBox="true"/>
          <p:nvPr/>
        </p:nvSpPr>
        <p:spPr>
          <a:xfrm rot="0">
            <a:off x="1111766" y="228802"/>
            <a:ext cx="12175481" cy="676275"/>
          </a:xfrm>
          <a:prstGeom prst="rect">
            <a:avLst/>
          </a:prstGeom>
        </p:spPr>
        <p:txBody>
          <a:bodyPr anchor="t" rtlCol="false" tIns="0" lIns="0" bIns="0" rIns="0">
            <a:spAutoFit/>
          </a:bodyPr>
          <a:lstStyle/>
          <a:p>
            <a:pPr algn="l" marL="0" indent="0" lvl="0">
              <a:lnSpc>
                <a:spcPts val="5399"/>
              </a:lnSpc>
              <a:spcBef>
                <a:spcPct val="0"/>
              </a:spcBef>
            </a:pPr>
            <a:r>
              <a:rPr lang="en-US" b="true" sz="4499" spc="899">
                <a:solidFill>
                  <a:srgbClr val="3B3B3B"/>
                </a:solidFill>
                <a:latin typeface="Cormorant Garamond Bold"/>
                <a:ea typeface="Cormorant Garamond Bold"/>
                <a:cs typeface="Cormorant Garamond Bold"/>
                <a:sym typeface="Cormorant Garamond Bold"/>
              </a:rPr>
              <a:t>AGENDA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BEAEA"/>
        </a:solidFill>
      </p:bgPr>
    </p:bg>
    <p:spTree>
      <p:nvGrpSpPr>
        <p:cNvPr id="1" name=""/>
        <p:cNvGrpSpPr/>
        <p:nvPr/>
      </p:nvGrpSpPr>
      <p:grpSpPr>
        <a:xfrm>
          <a:off x="0" y="0"/>
          <a:ext cx="0" cy="0"/>
          <a:chOff x="0" y="0"/>
          <a:chExt cx="0" cy="0"/>
        </a:xfrm>
      </p:grpSpPr>
      <p:sp>
        <p:nvSpPr>
          <p:cNvPr name="AutoShape 2" id="2"/>
          <p:cNvSpPr/>
          <p:nvPr/>
        </p:nvSpPr>
        <p:spPr>
          <a:xfrm>
            <a:off x="435699" y="1014412"/>
            <a:ext cx="17416601" cy="0"/>
          </a:xfrm>
          <a:prstGeom prst="line">
            <a:avLst/>
          </a:prstGeom>
          <a:ln cap="flat" w="19050">
            <a:solidFill>
              <a:srgbClr val="FFFFFF"/>
            </a:solidFill>
            <a:prstDash val="solid"/>
            <a:headEnd type="none" len="sm" w="sm"/>
            <a:tailEnd type="none" len="sm" w="sm"/>
          </a:ln>
        </p:spPr>
      </p:sp>
      <p:sp>
        <p:nvSpPr>
          <p:cNvPr name="AutoShape 3" id="3"/>
          <p:cNvSpPr/>
          <p:nvPr/>
        </p:nvSpPr>
        <p:spPr>
          <a:xfrm>
            <a:off x="435699" y="9244012"/>
            <a:ext cx="17416601" cy="0"/>
          </a:xfrm>
          <a:prstGeom prst="line">
            <a:avLst/>
          </a:prstGeom>
          <a:ln cap="flat" w="19050">
            <a:solidFill>
              <a:srgbClr val="FFFFFF"/>
            </a:solidFill>
            <a:prstDash val="solid"/>
            <a:headEnd type="none" len="sm" w="sm"/>
            <a:tailEnd type="none" len="sm" w="sm"/>
          </a:ln>
        </p:spPr>
      </p:sp>
      <p:sp>
        <p:nvSpPr>
          <p:cNvPr name="AutoShape 4" id="4"/>
          <p:cNvSpPr/>
          <p:nvPr/>
        </p:nvSpPr>
        <p:spPr>
          <a:xfrm>
            <a:off x="927422" y="0"/>
            <a:ext cx="0" cy="776490"/>
          </a:xfrm>
          <a:prstGeom prst="line">
            <a:avLst/>
          </a:prstGeom>
          <a:ln cap="flat" w="19050">
            <a:solidFill>
              <a:srgbClr val="FFFFFF"/>
            </a:solidFill>
            <a:prstDash val="solid"/>
            <a:headEnd type="none" len="sm" w="sm"/>
            <a:tailEnd type="none" len="sm" w="sm"/>
          </a:ln>
        </p:spPr>
      </p:sp>
      <p:sp>
        <p:nvSpPr>
          <p:cNvPr name="AutoShape 5" id="5"/>
          <p:cNvSpPr/>
          <p:nvPr/>
        </p:nvSpPr>
        <p:spPr>
          <a:xfrm>
            <a:off x="17387108" y="9533517"/>
            <a:ext cx="0" cy="776490"/>
          </a:xfrm>
          <a:prstGeom prst="line">
            <a:avLst/>
          </a:prstGeom>
          <a:ln cap="flat" w="19050">
            <a:solidFill>
              <a:srgbClr val="FFFFFF"/>
            </a:solidFill>
            <a:prstDash val="solid"/>
            <a:headEnd type="none" len="sm" w="sm"/>
            <a:tailEnd type="none" len="sm" w="sm"/>
          </a:ln>
        </p:spPr>
      </p:sp>
      <p:grpSp>
        <p:nvGrpSpPr>
          <p:cNvPr name="Group 6" id="6"/>
          <p:cNvGrpSpPr/>
          <p:nvPr/>
        </p:nvGrpSpPr>
        <p:grpSpPr>
          <a:xfrm rot="0">
            <a:off x="1028700" y="1835417"/>
            <a:ext cx="5186190" cy="4089160"/>
            <a:chOff x="0" y="0"/>
            <a:chExt cx="6914920" cy="5452214"/>
          </a:xfrm>
        </p:grpSpPr>
        <p:pic>
          <p:nvPicPr>
            <p:cNvPr name="Picture 7" id="7"/>
            <p:cNvPicPr>
              <a:picLocks noChangeAspect="true"/>
            </p:cNvPicPr>
            <p:nvPr/>
          </p:nvPicPr>
          <p:blipFill>
            <a:blip r:embed="rId2"/>
            <a:srcRect l="0" t="23734" r="0" b="23734"/>
            <a:stretch>
              <a:fillRect/>
            </a:stretch>
          </p:blipFill>
          <p:spPr>
            <a:xfrm flipH="false" flipV="false">
              <a:off x="0" y="0"/>
              <a:ext cx="6914920" cy="5452214"/>
            </a:xfrm>
            <a:prstGeom prst="rect">
              <a:avLst/>
            </a:prstGeom>
          </p:spPr>
        </p:pic>
      </p:grpSp>
      <p:sp>
        <p:nvSpPr>
          <p:cNvPr name="TextBox 8" id="8"/>
          <p:cNvSpPr txBox="true"/>
          <p:nvPr/>
        </p:nvSpPr>
        <p:spPr>
          <a:xfrm rot="0">
            <a:off x="7266296" y="9531568"/>
            <a:ext cx="3755409" cy="476250"/>
          </a:xfrm>
          <a:prstGeom prst="rect">
            <a:avLst/>
          </a:prstGeom>
        </p:spPr>
        <p:txBody>
          <a:bodyPr anchor="t" rtlCol="false" tIns="0" lIns="0" bIns="0" rIns="0">
            <a:spAutoFit/>
          </a:bodyPr>
          <a:lstStyle/>
          <a:p>
            <a:pPr algn="ctr">
              <a:lnSpc>
                <a:spcPts val="1893"/>
              </a:lnSpc>
            </a:pPr>
            <a:r>
              <a:rPr lang="en-US" sz="1577" spc="39">
                <a:solidFill>
                  <a:srgbClr val="3B3B3B"/>
                </a:solidFill>
                <a:latin typeface="Montserrat"/>
                <a:ea typeface="Montserrat"/>
                <a:cs typeface="Montserrat"/>
                <a:sym typeface="Montserrat"/>
              </a:rPr>
              <a:t>ARCHITEKTEN</a:t>
            </a:r>
          </a:p>
          <a:p>
            <a:pPr algn="ctr">
              <a:lnSpc>
                <a:spcPts val="1893"/>
              </a:lnSpc>
            </a:pPr>
            <a:r>
              <a:rPr lang="en-US" b="true" sz="1577" spc="39">
                <a:solidFill>
                  <a:srgbClr val="3B3B3B"/>
                </a:solidFill>
                <a:latin typeface="Montserrat Bold"/>
                <a:ea typeface="Montserrat Bold"/>
                <a:cs typeface="Montserrat Bold"/>
                <a:sym typeface="Montserrat Bold"/>
              </a:rPr>
              <a:t>ALDENAIRE &amp; PARTNERS</a:t>
            </a:r>
          </a:p>
        </p:txBody>
      </p:sp>
      <p:sp>
        <p:nvSpPr>
          <p:cNvPr name="TextBox 9" id="9"/>
          <p:cNvSpPr txBox="true"/>
          <p:nvPr/>
        </p:nvSpPr>
        <p:spPr>
          <a:xfrm rot="0">
            <a:off x="16324668" y="9502993"/>
            <a:ext cx="934632" cy="240665"/>
          </a:xfrm>
          <a:prstGeom prst="rect">
            <a:avLst/>
          </a:prstGeom>
        </p:spPr>
        <p:txBody>
          <a:bodyPr anchor="t" rtlCol="false" tIns="0" lIns="0" bIns="0" rIns="0">
            <a:spAutoFit/>
          </a:bodyPr>
          <a:lstStyle/>
          <a:p>
            <a:pPr algn="r">
              <a:lnSpc>
                <a:spcPts val="1959"/>
              </a:lnSpc>
              <a:spcBef>
                <a:spcPct val="0"/>
              </a:spcBef>
            </a:pPr>
            <a:r>
              <a:rPr lang="en-US" sz="1399">
                <a:solidFill>
                  <a:srgbClr val="FFFFFF"/>
                </a:solidFill>
                <a:latin typeface="Montserrat"/>
                <a:ea typeface="Montserrat"/>
                <a:cs typeface="Montserrat"/>
                <a:sym typeface="Montserrat"/>
              </a:rPr>
              <a:t>S. 04</a:t>
            </a:r>
          </a:p>
        </p:txBody>
      </p:sp>
      <p:sp>
        <p:nvSpPr>
          <p:cNvPr name="Freeform 10" id="10"/>
          <p:cNvSpPr/>
          <p:nvPr/>
        </p:nvSpPr>
        <p:spPr>
          <a:xfrm flipH="false" flipV="false" rot="0">
            <a:off x="13618395" y="1835417"/>
            <a:ext cx="3577546" cy="4096386"/>
          </a:xfrm>
          <a:custGeom>
            <a:avLst/>
            <a:gdLst/>
            <a:ahLst/>
            <a:cxnLst/>
            <a:rect r="r" b="b" t="t" l="l"/>
            <a:pathLst>
              <a:path h="4096386" w="3577546">
                <a:moveTo>
                  <a:pt x="0" y="0"/>
                </a:moveTo>
                <a:lnTo>
                  <a:pt x="3577546" y="0"/>
                </a:lnTo>
                <a:lnTo>
                  <a:pt x="3577546" y="4096385"/>
                </a:lnTo>
                <a:lnTo>
                  <a:pt x="0" y="4096385"/>
                </a:lnTo>
                <a:lnTo>
                  <a:pt x="0" y="0"/>
                </a:lnTo>
                <a:close/>
              </a:path>
            </a:pathLst>
          </a:custGeom>
          <a:blipFill>
            <a:blip r:embed="rId3">
              <a:extLst>
                <a:ext uri="{96DAC541-7B7A-43D3-8B79-37D633B846F1}">
                  <asvg:svgBlip xmlns:asvg="http://schemas.microsoft.com/office/drawing/2016/SVG/main" r:embed="rId4"/>
                </a:ext>
              </a:extLst>
            </a:blip>
            <a:stretch>
              <a:fillRect l="0" t="0" r="0" b="-64934"/>
            </a:stretch>
          </a:blipFill>
        </p:spPr>
      </p:sp>
      <p:sp>
        <p:nvSpPr>
          <p:cNvPr name="TextBox 11" id="11"/>
          <p:cNvSpPr txBox="true"/>
          <p:nvPr/>
        </p:nvSpPr>
        <p:spPr>
          <a:xfrm rot="0">
            <a:off x="13618395" y="6345777"/>
            <a:ext cx="2357333" cy="1878330"/>
          </a:xfrm>
          <a:prstGeom prst="rect">
            <a:avLst/>
          </a:prstGeom>
        </p:spPr>
        <p:txBody>
          <a:bodyPr anchor="t" rtlCol="false" tIns="0" lIns="0" bIns="0" rIns="0">
            <a:spAutoFit/>
          </a:bodyPr>
          <a:lstStyle/>
          <a:p>
            <a:pPr algn="l">
              <a:lnSpc>
                <a:spcPts val="2519"/>
              </a:lnSpc>
            </a:pPr>
            <a:r>
              <a:rPr lang="en-US" sz="1799">
                <a:solidFill>
                  <a:srgbClr val="737373"/>
                </a:solidFill>
                <a:latin typeface="Montserrat"/>
                <a:ea typeface="Montserrat"/>
                <a:cs typeface="Montserrat"/>
                <a:sym typeface="Montserrat"/>
              </a:rPr>
              <a:t>1   Wohnzimmer</a:t>
            </a:r>
          </a:p>
          <a:p>
            <a:pPr algn="l">
              <a:lnSpc>
                <a:spcPts val="2519"/>
              </a:lnSpc>
            </a:pPr>
            <a:r>
              <a:rPr lang="en-US" sz="1799">
                <a:solidFill>
                  <a:srgbClr val="737373"/>
                </a:solidFill>
                <a:latin typeface="Montserrat"/>
                <a:ea typeface="Montserrat"/>
                <a:cs typeface="Montserrat"/>
                <a:sym typeface="Montserrat"/>
              </a:rPr>
              <a:t>2  Küche</a:t>
            </a:r>
          </a:p>
          <a:p>
            <a:pPr algn="l">
              <a:lnSpc>
                <a:spcPts val="2519"/>
              </a:lnSpc>
            </a:pPr>
            <a:r>
              <a:rPr lang="en-US" sz="1799">
                <a:solidFill>
                  <a:srgbClr val="737373"/>
                </a:solidFill>
                <a:latin typeface="Montserrat"/>
                <a:ea typeface="Montserrat"/>
                <a:cs typeface="Montserrat"/>
                <a:sym typeface="Montserrat"/>
              </a:rPr>
              <a:t>3  Schlafen 1</a:t>
            </a:r>
          </a:p>
          <a:p>
            <a:pPr algn="l">
              <a:lnSpc>
                <a:spcPts val="2519"/>
              </a:lnSpc>
            </a:pPr>
            <a:r>
              <a:rPr lang="en-US" sz="1799">
                <a:solidFill>
                  <a:srgbClr val="737373"/>
                </a:solidFill>
                <a:latin typeface="Montserrat"/>
                <a:ea typeface="Montserrat"/>
                <a:cs typeface="Montserrat"/>
                <a:sym typeface="Montserrat"/>
              </a:rPr>
              <a:t>4  WC</a:t>
            </a:r>
          </a:p>
          <a:p>
            <a:pPr algn="l">
              <a:lnSpc>
                <a:spcPts val="2519"/>
              </a:lnSpc>
            </a:pPr>
            <a:r>
              <a:rPr lang="en-US" sz="1799">
                <a:solidFill>
                  <a:srgbClr val="737373"/>
                </a:solidFill>
                <a:latin typeface="Montserrat"/>
                <a:ea typeface="Montserrat"/>
                <a:cs typeface="Montserrat"/>
                <a:sym typeface="Montserrat"/>
              </a:rPr>
              <a:t>5  Schlafen 2</a:t>
            </a:r>
          </a:p>
          <a:p>
            <a:pPr algn="l">
              <a:lnSpc>
                <a:spcPts val="2519"/>
              </a:lnSpc>
            </a:pPr>
            <a:r>
              <a:rPr lang="en-US" sz="1799">
                <a:solidFill>
                  <a:srgbClr val="737373"/>
                </a:solidFill>
                <a:latin typeface="Montserrat"/>
                <a:ea typeface="Montserrat"/>
                <a:cs typeface="Montserrat"/>
                <a:sym typeface="Montserrat"/>
              </a:rPr>
              <a:t>6  Bad</a:t>
            </a:r>
          </a:p>
        </p:txBody>
      </p:sp>
      <p:sp>
        <p:nvSpPr>
          <p:cNvPr name="TextBox 12" id="12"/>
          <p:cNvSpPr txBox="true"/>
          <p:nvPr/>
        </p:nvSpPr>
        <p:spPr>
          <a:xfrm rot="0">
            <a:off x="15521083" y="6345777"/>
            <a:ext cx="1632990" cy="1878330"/>
          </a:xfrm>
          <a:prstGeom prst="rect">
            <a:avLst/>
          </a:prstGeom>
        </p:spPr>
        <p:txBody>
          <a:bodyPr anchor="t" rtlCol="false" tIns="0" lIns="0" bIns="0" rIns="0">
            <a:spAutoFit/>
          </a:bodyPr>
          <a:lstStyle/>
          <a:p>
            <a:pPr algn="r">
              <a:lnSpc>
                <a:spcPts val="2519"/>
              </a:lnSpc>
            </a:pPr>
            <a:r>
              <a:rPr lang="en-US" sz="1799">
                <a:solidFill>
                  <a:srgbClr val="737373"/>
                </a:solidFill>
                <a:latin typeface="Montserrat"/>
                <a:ea typeface="Montserrat"/>
                <a:cs typeface="Montserrat"/>
                <a:sym typeface="Montserrat"/>
              </a:rPr>
              <a:t>35 m²</a:t>
            </a:r>
          </a:p>
          <a:p>
            <a:pPr algn="r">
              <a:lnSpc>
                <a:spcPts val="2519"/>
              </a:lnSpc>
            </a:pPr>
            <a:r>
              <a:rPr lang="en-US" sz="1799">
                <a:solidFill>
                  <a:srgbClr val="737373"/>
                </a:solidFill>
                <a:latin typeface="Montserrat"/>
                <a:ea typeface="Montserrat"/>
                <a:cs typeface="Montserrat"/>
                <a:sym typeface="Montserrat"/>
              </a:rPr>
              <a:t>20 m²</a:t>
            </a:r>
          </a:p>
          <a:p>
            <a:pPr algn="r">
              <a:lnSpc>
                <a:spcPts val="2519"/>
              </a:lnSpc>
            </a:pPr>
            <a:r>
              <a:rPr lang="en-US" sz="1799">
                <a:solidFill>
                  <a:srgbClr val="737373"/>
                </a:solidFill>
                <a:latin typeface="Montserrat"/>
                <a:ea typeface="Montserrat"/>
                <a:cs typeface="Montserrat"/>
                <a:sym typeface="Montserrat"/>
              </a:rPr>
              <a:t>17 m²</a:t>
            </a:r>
          </a:p>
          <a:p>
            <a:pPr algn="r">
              <a:lnSpc>
                <a:spcPts val="2519"/>
              </a:lnSpc>
            </a:pPr>
            <a:r>
              <a:rPr lang="en-US" sz="1799">
                <a:solidFill>
                  <a:srgbClr val="737373"/>
                </a:solidFill>
                <a:latin typeface="Montserrat"/>
                <a:ea typeface="Montserrat"/>
                <a:cs typeface="Montserrat"/>
                <a:sym typeface="Montserrat"/>
              </a:rPr>
              <a:t>5 m²</a:t>
            </a:r>
          </a:p>
          <a:p>
            <a:pPr algn="r">
              <a:lnSpc>
                <a:spcPts val="2519"/>
              </a:lnSpc>
            </a:pPr>
            <a:r>
              <a:rPr lang="en-US" sz="1799">
                <a:solidFill>
                  <a:srgbClr val="737373"/>
                </a:solidFill>
                <a:latin typeface="Montserrat"/>
                <a:ea typeface="Montserrat"/>
                <a:cs typeface="Montserrat"/>
                <a:sym typeface="Montserrat"/>
              </a:rPr>
              <a:t>17 m²</a:t>
            </a:r>
          </a:p>
          <a:p>
            <a:pPr algn="r" marL="0" indent="0" lvl="0">
              <a:lnSpc>
                <a:spcPts val="2519"/>
              </a:lnSpc>
            </a:pPr>
            <a:r>
              <a:rPr lang="en-US" sz="1799">
                <a:solidFill>
                  <a:srgbClr val="737373"/>
                </a:solidFill>
                <a:latin typeface="Montserrat"/>
                <a:ea typeface="Montserrat"/>
                <a:cs typeface="Montserrat"/>
                <a:sym typeface="Montserrat"/>
              </a:rPr>
              <a:t>8 m²</a:t>
            </a:r>
          </a:p>
        </p:txBody>
      </p:sp>
      <p:grpSp>
        <p:nvGrpSpPr>
          <p:cNvPr name="Group 13" id="13"/>
          <p:cNvGrpSpPr/>
          <p:nvPr/>
        </p:nvGrpSpPr>
        <p:grpSpPr>
          <a:xfrm rot="0">
            <a:off x="14250182" y="2252930"/>
            <a:ext cx="2541802" cy="2786604"/>
            <a:chOff x="0" y="0"/>
            <a:chExt cx="3389069" cy="3715473"/>
          </a:xfrm>
        </p:grpSpPr>
        <p:sp>
          <p:nvSpPr>
            <p:cNvPr name="TextBox 14" id="14"/>
            <p:cNvSpPr txBox="true"/>
            <p:nvPr/>
          </p:nvSpPr>
          <p:spPr>
            <a:xfrm rot="0">
              <a:off x="2745857" y="1545473"/>
              <a:ext cx="643212" cy="440267"/>
            </a:xfrm>
            <a:prstGeom prst="rect">
              <a:avLst/>
            </a:prstGeom>
          </p:spPr>
          <p:txBody>
            <a:bodyPr anchor="t" rtlCol="false" tIns="0" lIns="0" bIns="0" rIns="0">
              <a:spAutoFit/>
            </a:bodyPr>
            <a:lstStyle/>
            <a:p>
              <a:pPr algn="l" marL="0" indent="0" lvl="0">
                <a:lnSpc>
                  <a:spcPts val="2800"/>
                </a:lnSpc>
              </a:pPr>
              <a:r>
                <a:rPr lang="en-US" b="true" sz="2000" spc="48">
                  <a:solidFill>
                    <a:srgbClr val="737373"/>
                  </a:solidFill>
                  <a:latin typeface="Montserrat Bold"/>
                  <a:ea typeface="Montserrat Bold"/>
                  <a:cs typeface="Montserrat Bold"/>
                  <a:sym typeface="Montserrat Bold"/>
                </a:rPr>
                <a:t>6</a:t>
              </a:r>
            </a:p>
          </p:txBody>
        </p:sp>
        <p:sp>
          <p:nvSpPr>
            <p:cNvPr name="TextBox 15" id="15"/>
            <p:cNvSpPr txBox="true"/>
            <p:nvPr/>
          </p:nvSpPr>
          <p:spPr>
            <a:xfrm rot="0">
              <a:off x="36454" y="2112857"/>
              <a:ext cx="643212" cy="440267"/>
            </a:xfrm>
            <a:prstGeom prst="rect">
              <a:avLst/>
            </a:prstGeom>
          </p:spPr>
          <p:txBody>
            <a:bodyPr anchor="t" rtlCol="false" tIns="0" lIns="0" bIns="0" rIns="0">
              <a:spAutoFit/>
            </a:bodyPr>
            <a:lstStyle/>
            <a:p>
              <a:pPr algn="l" marL="0" indent="0" lvl="0">
                <a:lnSpc>
                  <a:spcPts val="2800"/>
                </a:lnSpc>
              </a:pPr>
              <a:r>
                <a:rPr lang="en-US" b="true" sz="2000" spc="48">
                  <a:solidFill>
                    <a:srgbClr val="737373"/>
                  </a:solidFill>
                  <a:latin typeface="Montserrat Bold"/>
                  <a:ea typeface="Montserrat Bold"/>
                  <a:cs typeface="Montserrat Bold"/>
                  <a:sym typeface="Montserrat Bold"/>
                </a:rPr>
                <a:t>2</a:t>
              </a:r>
            </a:p>
          </p:txBody>
        </p:sp>
        <p:sp>
          <p:nvSpPr>
            <p:cNvPr name="TextBox 16" id="16"/>
            <p:cNvSpPr txBox="true"/>
            <p:nvPr/>
          </p:nvSpPr>
          <p:spPr>
            <a:xfrm rot="0">
              <a:off x="2003794" y="3275206"/>
              <a:ext cx="643212" cy="440267"/>
            </a:xfrm>
            <a:prstGeom prst="rect">
              <a:avLst/>
            </a:prstGeom>
          </p:spPr>
          <p:txBody>
            <a:bodyPr anchor="t" rtlCol="false" tIns="0" lIns="0" bIns="0" rIns="0">
              <a:spAutoFit/>
            </a:bodyPr>
            <a:lstStyle/>
            <a:p>
              <a:pPr algn="l" marL="0" indent="0" lvl="0">
                <a:lnSpc>
                  <a:spcPts val="2800"/>
                </a:lnSpc>
              </a:pPr>
              <a:r>
                <a:rPr lang="en-US" b="true" sz="2000" spc="48">
                  <a:solidFill>
                    <a:srgbClr val="737373"/>
                  </a:solidFill>
                  <a:latin typeface="Montserrat Bold"/>
                  <a:ea typeface="Montserrat Bold"/>
                  <a:cs typeface="Montserrat Bold"/>
                  <a:sym typeface="Montserrat Bold"/>
                </a:rPr>
                <a:t>1</a:t>
              </a:r>
            </a:p>
          </p:txBody>
        </p:sp>
        <p:sp>
          <p:nvSpPr>
            <p:cNvPr name="TextBox 17" id="17"/>
            <p:cNvSpPr txBox="true"/>
            <p:nvPr/>
          </p:nvSpPr>
          <p:spPr>
            <a:xfrm rot="0">
              <a:off x="2745857" y="654433"/>
              <a:ext cx="643212" cy="440267"/>
            </a:xfrm>
            <a:prstGeom prst="rect">
              <a:avLst/>
            </a:prstGeom>
          </p:spPr>
          <p:txBody>
            <a:bodyPr anchor="t" rtlCol="false" tIns="0" lIns="0" bIns="0" rIns="0">
              <a:spAutoFit/>
            </a:bodyPr>
            <a:lstStyle/>
            <a:p>
              <a:pPr algn="l" marL="0" indent="0" lvl="0">
                <a:lnSpc>
                  <a:spcPts val="2800"/>
                </a:lnSpc>
              </a:pPr>
              <a:r>
                <a:rPr lang="en-US" b="true" sz="2000" spc="48">
                  <a:solidFill>
                    <a:srgbClr val="737373"/>
                  </a:solidFill>
                  <a:latin typeface="Montserrat Bold"/>
                  <a:ea typeface="Montserrat Bold"/>
                  <a:cs typeface="Montserrat Bold"/>
                  <a:sym typeface="Montserrat Bold"/>
                </a:rPr>
                <a:t>5</a:t>
              </a:r>
            </a:p>
          </p:txBody>
        </p:sp>
        <p:sp>
          <p:nvSpPr>
            <p:cNvPr name="TextBox 18" id="18"/>
            <p:cNvSpPr txBox="true"/>
            <p:nvPr/>
          </p:nvSpPr>
          <p:spPr>
            <a:xfrm rot="0">
              <a:off x="1360582" y="-38100"/>
              <a:ext cx="643212" cy="440267"/>
            </a:xfrm>
            <a:prstGeom prst="rect">
              <a:avLst/>
            </a:prstGeom>
          </p:spPr>
          <p:txBody>
            <a:bodyPr anchor="t" rtlCol="false" tIns="0" lIns="0" bIns="0" rIns="0">
              <a:spAutoFit/>
            </a:bodyPr>
            <a:lstStyle/>
            <a:p>
              <a:pPr algn="l" marL="0" indent="0" lvl="0">
                <a:lnSpc>
                  <a:spcPts val="2800"/>
                </a:lnSpc>
              </a:pPr>
              <a:r>
                <a:rPr lang="en-US" b="true" sz="2000" spc="48">
                  <a:solidFill>
                    <a:srgbClr val="737373"/>
                  </a:solidFill>
                  <a:latin typeface="Montserrat Bold"/>
                  <a:ea typeface="Montserrat Bold"/>
                  <a:cs typeface="Montserrat Bold"/>
                  <a:sym typeface="Montserrat Bold"/>
                </a:rPr>
                <a:t>4</a:t>
              </a:r>
            </a:p>
          </p:txBody>
        </p:sp>
        <p:sp>
          <p:nvSpPr>
            <p:cNvPr name="TextBox 19" id="19"/>
            <p:cNvSpPr txBox="true"/>
            <p:nvPr/>
          </p:nvSpPr>
          <p:spPr>
            <a:xfrm rot="0">
              <a:off x="0" y="654433"/>
              <a:ext cx="643212" cy="440267"/>
            </a:xfrm>
            <a:prstGeom prst="rect">
              <a:avLst/>
            </a:prstGeom>
          </p:spPr>
          <p:txBody>
            <a:bodyPr anchor="t" rtlCol="false" tIns="0" lIns="0" bIns="0" rIns="0">
              <a:spAutoFit/>
            </a:bodyPr>
            <a:lstStyle/>
            <a:p>
              <a:pPr algn="l" marL="0" indent="0" lvl="0">
                <a:lnSpc>
                  <a:spcPts val="2800"/>
                </a:lnSpc>
              </a:pPr>
              <a:r>
                <a:rPr lang="en-US" b="true" sz="2000" spc="48">
                  <a:solidFill>
                    <a:srgbClr val="737373"/>
                  </a:solidFill>
                  <a:latin typeface="Montserrat Bold"/>
                  <a:ea typeface="Montserrat Bold"/>
                  <a:cs typeface="Montserrat Bold"/>
                  <a:sym typeface="Montserrat Bold"/>
                </a:rPr>
                <a:t>3</a:t>
              </a:r>
            </a:p>
          </p:txBody>
        </p:sp>
      </p:grpSp>
      <p:sp>
        <p:nvSpPr>
          <p:cNvPr name="TextBox 20" id="20"/>
          <p:cNvSpPr txBox="true"/>
          <p:nvPr/>
        </p:nvSpPr>
        <p:spPr>
          <a:xfrm rot="0">
            <a:off x="6675729" y="2337067"/>
            <a:ext cx="6481828" cy="3594735"/>
          </a:xfrm>
          <a:prstGeom prst="rect">
            <a:avLst/>
          </a:prstGeom>
        </p:spPr>
        <p:txBody>
          <a:bodyPr anchor="t" rtlCol="false" tIns="0" lIns="0" bIns="0" rIns="0">
            <a:spAutoFit/>
          </a:bodyPr>
          <a:lstStyle/>
          <a:p>
            <a:pPr algn="l">
              <a:lnSpc>
                <a:spcPts val="2879"/>
              </a:lnSpc>
            </a:pPr>
            <a:r>
              <a:rPr lang="en-US" sz="1799">
                <a:solidFill>
                  <a:srgbClr val="3B3B3B"/>
                </a:solidFill>
                <a:latin typeface="Montserrat"/>
                <a:ea typeface="Montserrat"/>
                <a:cs typeface="Montserrat"/>
                <a:sym typeface="Montserrat"/>
              </a:rPr>
              <a:t>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 sadipscing elitr, sed diam nonumy eirmod tempor invidunt ut labore et dolore magna aliquyam erat, sed diam voluptua. At vero eos et accusam et justo duo dolores et ea rebum. </a:t>
            </a:r>
          </a:p>
        </p:txBody>
      </p:sp>
      <p:sp>
        <p:nvSpPr>
          <p:cNvPr name="TextBox 21" id="21"/>
          <p:cNvSpPr txBox="true"/>
          <p:nvPr/>
        </p:nvSpPr>
        <p:spPr>
          <a:xfrm rot="0">
            <a:off x="6675729" y="6629441"/>
            <a:ext cx="2636251" cy="337185"/>
          </a:xfrm>
          <a:prstGeom prst="rect">
            <a:avLst/>
          </a:prstGeom>
        </p:spPr>
        <p:txBody>
          <a:bodyPr anchor="t" rtlCol="false" tIns="0" lIns="0" bIns="0" rIns="0">
            <a:spAutoFit/>
          </a:bodyPr>
          <a:lstStyle/>
          <a:p>
            <a:pPr algn="l" marL="0" indent="0" lvl="0">
              <a:lnSpc>
                <a:spcPts val="2879"/>
              </a:lnSpc>
              <a:spcBef>
                <a:spcPct val="0"/>
              </a:spcBef>
            </a:pPr>
            <a:r>
              <a:rPr lang="en-US" sz="1799">
                <a:solidFill>
                  <a:srgbClr val="3B3B3B"/>
                </a:solidFill>
                <a:latin typeface="Montserrat"/>
                <a:ea typeface="Montserrat"/>
                <a:cs typeface="Montserrat"/>
                <a:sym typeface="Montserrat"/>
              </a:rPr>
              <a:t>102 m²</a:t>
            </a:r>
          </a:p>
        </p:txBody>
      </p:sp>
      <p:sp>
        <p:nvSpPr>
          <p:cNvPr name="TextBox 22" id="22"/>
          <p:cNvSpPr txBox="true"/>
          <p:nvPr/>
        </p:nvSpPr>
        <p:spPr>
          <a:xfrm rot="0">
            <a:off x="6675729" y="6298152"/>
            <a:ext cx="2636251" cy="435611"/>
          </a:xfrm>
          <a:prstGeom prst="rect">
            <a:avLst/>
          </a:prstGeom>
        </p:spPr>
        <p:txBody>
          <a:bodyPr anchor="t" rtlCol="false" tIns="0" lIns="0" bIns="0" rIns="0">
            <a:spAutoFit/>
          </a:bodyPr>
          <a:lstStyle/>
          <a:p>
            <a:pPr algn="l" marL="0" indent="0" lvl="0">
              <a:lnSpc>
                <a:spcPts val="3679"/>
              </a:lnSpc>
              <a:spcBef>
                <a:spcPct val="0"/>
              </a:spcBef>
            </a:pPr>
            <a:r>
              <a:rPr lang="en-US" b="true" sz="2299" spc="55">
                <a:solidFill>
                  <a:srgbClr val="3B3B3B"/>
                </a:solidFill>
                <a:latin typeface="Cormorant Garamond Bold"/>
                <a:ea typeface="Cormorant Garamond Bold"/>
                <a:cs typeface="Cormorant Garamond Bold"/>
                <a:sym typeface="Cormorant Garamond Bold"/>
              </a:rPr>
              <a:t>WOHNFLÄCHE</a:t>
            </a:r>
          </a:p>
        </p:txBody>
      </p:sp>
      <p:sp>
        <p:nvSpPr>
          <p:cNvPr name="TextBox 23" id="23"/>
          <p:cNvSpPr txBox="true"/>
          <p:nvPr/>
        </p:nvSpPr>
        <p:spPr>
          <a:xfrm rot="0">
            <a:off x="6675729" y="7501933"/>
            <a:ext cx="5174837" cy="337185"/>
          </a:xfrm>
          <a:prstGeom prst="rect">
            <a:avLst/>
          </a:prstGeom>
        </p:spPr>
        <p:txBody>
          <a:bodyPr anchor="t" rtlCol="false" tIns="0" lIns="0" bIns="0" rIns="0">
            <a:spAutoFit/>
          </a:bodyPr>
          <a:lstStyle/>
          <a:p>
            <a:pPr algn="l" marL="0" indent="0" lvl="0">
              <a:lnSpc>
                <a:spcPts val="2879"/>
              </a:lnSpc>
              <a:spcBef>
                <a:spcPct val="0"/>
              </a:spcBef>
            </a:pPr>
            <a:r>
              <a:rPr lang="en-US" sz="1799">
                <a:solidFill>
                  <a:srgbClr val="3B3B3B"/>
                </a:solidFill>
                <a:latin typeface="Montserrat"/>
                <a:ea typeface="Montserrat"/>
                <a:cs typeface="Montserrat"/>
                <a:sym typeface="Montserrat"/>
              </a:rPr>
              <a:t>Einfamilienhaus</a:t>
            </a:r>
          </a:p>
        </p:txBody>
      </p:sp>
      <p:sp>
        <p:nvSpPr>
          <p:cNvPr name="TextBox 24" id="24"/>
          <p:cNvSpPr txBox="true"/>
          <p:nvPr/>
        </p:nvSpPr>
        <p:spPr>
          <a:xfrm rot="0">
            <a:off x="6675729" y="7166652"/>
            <a:ext cx="3240914" cy="435611"/>
          </a:xfrm>
          <a:prstGeom prst="rect">
            <a:avLst/>
          </a:prstGeom>
        </p:spPr>
        <p:txBody>
          <a:bodyPr anchor="t" rtlCol="false" tIns="0" lIns="0" bIns="0" rIns="0">
            <a:spAutoFit/>
          </a:bodyPr>
          <a:lstStyle/>
          <a:p>
            <a:pPr algn="l" marL="0" indent="0" lvl="0">
              <a:lnSpc>
                <a:spcPts val="3679"/>
              </a:lnSpc>
              <a:spcBef>
                <a:spcPct val="0"/>
              </a:spcBef>
            </a:pPr>
            <a:r>
              <a:rPr lang="en-US" b="true" sz="2299" spc="55">
                <a:solidFill>
                  <a:srgbClr val="3B3B3B"/>
                </a:solidFill>
                <a:latin typeface="Cormorant Garamond Bold"/>
                <a:ea typeface="Cormorant Garamond Bold"/>
                <a:cs typeface="Cormorant Garamond Bold"/>
                <a:sym typeface="Cormorant Garamond Bold"/>
              </a:rPr>
              <a:t>OBJEKTART</a:t>
            </a:r>
          </a:p>
        </p:txBody>
      </p:sp>
      <p:sp>
        <p:nvSpPr>
          <p:cNvPr name="TextBox 25" id="25"/>
          <p:cNvSpPr txBox="true"/>
          <p:nvPr/>
        </p:nvSpPr>
        <p:spPr>
          <a:xfrm rot="0">
            <a:off x="6675729" y="8343943"/>
            <a:ext cx="5174837" cy="337185"/>
          </a:xfrm>
          <a:prstGeom prst="rect">
            <a:avLst/>
          </a:prstGeom>
        </p:spPr>
        <p:txBody>
          <a:bodyPr anchor="t" rtlCol="false" tIns="0" lIns="0" bIns="0" rIns="0">
            <a:spAutoFit/>
          </a:bodyPr>
          <a:lstStyle/>
          <a:p>
            <a:pPr algn="l" marL="0" indent="0" lvl="0">
              <a:lnSpc>
                <a:spcPts val="2879"/>
              </a:lnSpc>
              <a:spcBef>
                <a:spcPct val="0"/>
              </a:spcBef>
            </a:pPr>
            <a:r>
              <a:rPr lang="en-US" sz="1799">
                <a:solidFill>
                  <a:srgbClr val="3B3B3B"/>
                </a:solidFill>
                <a:latin typeface="Montserrat"/>
                <a:ea typeface="Montserrat"/>
                <a:cs typeface="Montserrat"/>
                <a:sym typeface="Montserrat"/>
              </a:rPr>
              <a:t>1950</a:t>
            </a:r>
          </a:p>
        </p:txBody>
      </p:sp>
      <p:sp>
        <p:nvSpPr>
          <p:cNvPr name="TextBox 26" id="26"/>
          <p:cNvSpPr txBox="true"/>
          <p:nvPr/>
        </p:nvSpPr>
        <p:spPr>
          <a:xfrm rot="0">
            <a:off x="6675729" y="8039143"/>
            <a:ext cx="3586438" cy="435611"/>
          </a:xfrm>
          <a:prstGeom prst="rect">
            <a:avLst/>
          </a:prstGeom>
        </p:spPr>
        <p:txBody>
          <a:bodyPr anchor="t" rtlCol="false" tIns="0" lIns="0" bIns="0" rIns="0">
            <a:spAutoFit/>
          </a:bodyPr>
          <a:lstStyle/>
          <a:p>
            <a:pPr algn="l" marL="0" indent="0" lvl="0">
              <a:lnSpc>
                <a:spcPts val="3679"/>
              </a:lnSpc>
              <a:spcBef>
                <a:spcPct val="0"/>
              </a:spcBef>
            </a:pPr>
            <a:r>
              <a:rPr lang="en-US" b="true" sz="2299" spc="55">
                <a:solidFill>
                  <a:srgbClr val="3B3B3B"/>
                </a:solidFill>
                <a:latin typeface="Cormorant Garamond Bold"/>
                <a:ea typeface="Cormorant Garamond Bold"/>
                <a:cs typeface="Cormorant Garamond Bold"/>
                <a:sym typeface="Cormorant Garamond Bold"/>
              </a:rPr>
              <a:t>BAUJAHR</a:t>
            </a:r>
          </a:p>
        </p:txBody>
      </p:sp>
      <p:sp>
        <p:nvSpPr>
          <p:cNvPr name="TextBox 27" id="27"/>
          <p:cNvSpPr txBox="true"/>
          <p:nvPr/>
        </p:nvSpPr>
        <p:spPr>
          <a:xfrm rot="0">
            <a:off x="1028700" y="8343943"/>
            <a:ext cx="5174837" cy="337185"/>
          </a:xfrm>
          <a:prstGeom prst="rect">
            <a:avLst/>
          </a:prstGeom>
        </p:spPr>
        <p:txBody>
          <a:bodyPr anchor="t" rtlCol="false" tIns="0" lIns="0" bIns="0" rIns="0">
            <a:spAutoFit/>
          </a:bodyPr>
          <a:lstStyle/>
          <a:p>
            <a:pPr algn="l" marL="0" indent="0" lvl="0">
              <a:lnSpc>
                <a:spcPts val="2879"/>
              </a:lnSpc>
              <a:spcBef>
                <a:spcPct val="0"/>
              </a:spcBef>
            </a:pPr>
            <a:r>
              <a:rPr lang="en-US" sz="1799">
                <a:solidFill>
                  <a:srgbClr val="3B3B3B"/>
                </a:solidFill>
                <a:latin typeface="Montserrat"/>
                <a:ea typeface="Montserrat"/>
                <a:cs typeface="Montserrat"/>
                <a:sym typeface="Montserrat"/>
              </a:rPr>
              <a:t>15. August 2023</a:t>
            </a:r>
          </a:p>
        </p:txBody>
      </p:sp>
      <p:sp>
        <p:nvSpPr>
          <p:cNvPr name="TextBox 28" id="28"/>
          <p:cNvSpPr txBox="true"/>
          <p:nvPr/>
        </p:nvSpPr>
        <p:spPr>
          <a:xfrm rot="0">
            <a:off x="1028700" y="8039143"/>
            <a:ext cx="2636251" cy="435611"/>
          </a:xfrm>
          <a:prstGeom prst="rect">
            <a:avLst/>
          </a:prstGeom>
        </p:spPr>
        <p:txBody>
          <a:bodyPr anchor="t" rtlCol="false" tIns="0" lIns="0" bIns="0" rIns="0">
            <a:spAutoFit/>
          </a:bodyPr>
          <a:lstStyle/>
          <a:p>
            <a:pPr algn="l" marL="0" indent="0" lvl="0">
              <a:lnSpc>
                <a:spcPts val="3679"/>
              </a:lnSpc>
              <a:spcBef>
                <a:spcPct val="0"/>
              </a:spcBef>
            </a:pPr>
            <a:r>
              <a:rPr lang="en-US" b="true" sz="2299" spc="55">
                <a:solidFill>
                  <a:srgbClr val="3B3B3B"/>
                </a:solidFill>
                <a:latin typeface="Cormorant Garamond Bold"/>
                <a:ea typeface="Cormorant Garamond Bold"/>
                <a:cs typeface="Cormorant Garamond Bold"/>
                <a:sym typeface="Cormorant Garamond Bold"/>
              </a:rPr>
              <a:t>DATUM</a:t>
            </a:r>
          </a:p>
        </p:txBody>
      </p:sp>
      <p:sp>
        <p:nvSpPr>
          <p:cNvPr name="TextBox 29" id="29"/>
          <p:cNvSpPr txBox="true"/>
          <p:nvPr/>
        </p:nvSpPr>
        <p:spPr>
          <a:xfrm rot="0">
            <a:off x="1028700" y="7501933"/>
            <a:ext cx="5174837" cy="337185"/>
          </a:xfrm>
          <a:prstGeom prst="rect">
            <a:avLst/>
          </a:prstGeom>
        </p:spPr>
        <p:txBody>
          <a:bodyPr anchor="t" rtlCol="false" tIns="0" lIns="0" bIns="0" rIns="0">
            <a:spAutoFit/>
          </a:bodyPr>
          <a:lstStyle/>
          <a:p>
            <a:pPr algn="l" marL="0" indent="0" lvl="0">
              <a:lnSpc>
                <a:spcPts val="2879"/>
              </a:lnSpc>
              <a:spcBef>
                <a:spcPct val="0"/>
              </a:spcBef>
            </a:pPr>
            <a:r>
              <a:rPr lang="en-US" sz="1799">
                <a:solidFill>
                  <a:srgbClr val="3B3B3B"/>
                </a:solidFill>
                <a:latin typeface="Montserrat"/>
                <a:ea typeface="Montserrat"/>
                <a:cs typeface="Montserrat"/>
                <a:sym typeface="Montserrat"/>
              </a:rPr>
              <a:t>Jede Straße 123, Jede Stadt</a:t>
            </a:r>
          </a:p>
        </p:txBody>
      </p:sp>
      <p:sp>
        <p:nvSpPr>
          <p:cNvPr name="TextBox 30" id="30"/>
          <p:cNvSpPr txBox="true"/>
          <p:nvPr/>
        </p:nvSpPr>
        <p:spPr>
          <a:xfrm rot="0">
            <a:off x="1028700" y="7166652"/>
            <a:ext cx="2636251" cy="435611"/>
          </a:xfrm>
          <a:prstGeom prst="rect">
            <a:avLst/>
          </a:prstGeom>
        </p:spPr>
        <p:txBody>
          <a:bodyPr anchor="t" rtlCol="false" tIns="0" lIns="0" bIns="0" rIns="0">
            <a:spAutoFit/>
          </a:bodyPr>
          <a:lstStyle/>
          <a:p>
            <a:pPr algn="l" marL="0" indent="0" lvl="0">
              <a:lnSpc>
                <a:spcPts val="3679"/>
              </a:lnSpc>
              <a:spcBef>
                <a:spcPct val="0"/>
              </a:spcBef>
            </a:pPr>
            <a:r>
              <a:rPr lang="en-US" b="true" sz="2299" spc="55">
                <a:solidFill>
                  <a:srgbClr val="3B3B3B"/>
                </a:solidFill>
                <a:latin typeface="Cormorant Garamond Bold"/>
                <a:ea typeface="Cormorant Garamond Bold"/>
                <a:cs typeface="Cormorant Garamond Bold"/>
                <a:sym typeface="Cormorant Garamond Bold"/>
              </a:rPr>
              <a:t>ADRESSE</a:t>
            </a:r>
          </a:p>
        </p:txBody>
      </p:sp>
      <p:sp>
        <p:nvSpPr>
          <p:cNvPr name="TextBox 31" id="31"/>
          <p:cNvSpPr txBox="true"/>
          <p:nvPr/>
        </p:nvSpPr>
        <p:spPr>
          <a:xfrm rot="0">
            <a:off x="1028700" y="6629441"/>
            <a:ext cx="2636251" cy="337185"/>
          </a:xfrm>
          <a:prstGeom prst="rect">
            <a:avLst/>
          </a:prstGeom>
        </p:spPr>
        <p:txBody>
          <a:bodyPr anchor="t" rtlCol="false" tIns="0" lIns="0" bIns="0" rIns="0">
            <a:spAutoFit/>
          </a:bodyPr>
          <a:lstStyle/>
          <a:p>
            <a:pPr algn="l" marL="0" indent="0" lvl="0">
              <a:lnSpc>
                <a:spcPts val="2879"/>
              </a:lnSpc>
              <a:spcBef>
                <a:spcPct val="0"/>
              </a:spcBef>
            </a:pPr>
            <a:r>
              <a:rPr lang="en-US" sz="1799">
                <a:solidFill>
                  <a:srgbClr val="3B3B3B"/>
                </a:solidFill>
                <a:latin typeface="Montserrat"/>
                <a:ea typeface="Montserrat"/>
                <a:cs typeface="Montserrat"/>
                <a:sym typeface="Montserrat"/>
              </a:rPr>
              <a:t>Olivia Wilson</a:t>
            </a:r>
          </a:p>
        </p:txBody>
      </p:sp>
      <p:sp>
        <p:nvSpPr>
          <p:cNvPr name="TextBox 32" id="32"/>
          <p:cNvSpPr txBox="true"/>
          <p:nvPr/>
        </p:nvSpPr>
        <p:spPr>
          <a:xfrm rot="0">
            <a:off x="1028700" y="6298152"/>
            <a:ext cx="2636251" cy="435611"/>
          </a:xfrm>
          <a:prstGeom prst="rect">
            <a:avLst/>
          </a:prstGeom>
        </p:spPr>
        <p:txBody>
          <a:bodyPr anchor="t" rtlCol="false" tIns="0" lIns="0" bIns="0" rIns="0">
            <a:spAutoFit/>
          </a:bodyPr>
          <a:lstStyle/>
          <a:p>
            <a:pPr algn="l" marL="0" indent="0" lvl="0">
              <a:lnSpc>
                <a:spcPts val="3679"/>
              </a:lnSpc>
              <a:spcBef>
                <a:spcPct val="0"/>
              </a:spcBef>
            </a:pPr>
            <a:r>
              <a:rPr lang="en-US" b="true" sz="2299" spc="55">
                <a:solidFill>
                  <a:srgbClr val="3B3B3B"/>
                </a:solidFill>
                <a:latin typeface="Cormorant Garamond Bold"/>
                <a:ea typeface="Cormorant Garamond Bold"/>
                <a:cs typeface="Cormorant Garamond Bold"/>
                <a:sym typeface="Cormorant Garamond Bold"/>
              </a:rPr>
              <a:t>KUNDE</a:t>
            </a:r>
          </a:p>
        </p:txBody>
      </p:sp>
      <p:sp>
        <p:nvSpPr>
          <p:cNvPr name="TextBox 33" id="33"/>
          <p:cNvSpPr txBox="true"/>
          <p:nvPr/>
        </p:nvSpPr>
        <p:spPr>
          <a:xfrm rot="0">
            <a:off x="6675729" y="1749692"/>
            <a:ext cx="5576715" cy="463551"/>
          </a:xfrm>
          <a:prstGeom prst="rect">
            <a:avLst/>
          </a:prstGeom>
        </p:spPr>
        <p:txBody>
          <a:bodyPr anchor="t" rtlCol="false" tIns="0" lIns="0" bIns="0" rIns="0">
            <a:spAutoFit/>
          </a:bodyPr>
          <a:lstStyle/>
          <a:p>
            <a:pPr algn="l">
              <a:lnSpc>
                <a:spcPts val="3999"/>
              </a:lnSpc>
            </a:pPr>
            <a:r>
              <a:rPr lang="en-US" sz="2499">
                <a:solidFill>
                  <a:srgbClr val="3B3B3B"/>
                </a:solidFill>
                <a:latin typeface="Montserrat"/>
                <a:ea typeface="Montserrat"/>
                <a:cs typeface="Montserrat"/>
                <a:sym typeface="Montserrat"/>
              </a:rPr>
              <a:t>MODERN UND MINIMALISTISCH </a:t>
            </a:r>
          </a:p>
        </p:txBody>
      </p:sp>
      <p:sp>
        <p:nvSpPr>
          <p:cNvPr name="TextBox 34" id="34"/>
          <p:cNvSpPr txBox="true"/>
          <p:nvPr/>
        </p:nvSpPr>
        <p:spPr>
          <a:xfrm rot="0">
            <a:off x="11021704" y="568845"/>
            <a:ext cx="6237596" cy="240665"/>
          </a:xfrm>
          <a:prstGeom prst="rect">
            <a:avLst/>
          </a:prstGeom>
        </p:spPr>
        <p:txBody>
          <a:bodyPr anchor="t" rtlCol="false" tIns="0" lIns="0" bIns="0" rIns="0">
            <a:spAutoFit/>
          </a:bodyPr>
          <a:lstStyle/>
          <a:p>
            <a:pPr algn="r">
              <a:lnSpc>
                <a:spcPts val="1960"/>
              </a:lnSpc>
              <a:spcBef>
                <a:spcPct val="0"/>
              </a:spcBef>
            </a:pPr>
            <a:r>
              <a:rPr lang="en-US" sz="1400">
                <a:solidFill>
                  <a:srgbClr val="3B3B3B"/>
                </a:solidFill>
                <a:latin typeface="Montserrat"/>
                <a:ea typeface="Montserrat"/>
                <a:cs typeface="Montserrat"/>
                <a:sym typeface="Montserrat"/>
              </a:rPr>
              <a:t>OBJEKT NUMMER | KONZEPT, JEDE STADT</a:t>
            </a:r>
          </a:p>
        </p:txBody>
      </p:sp>
      <p:sp>
        <p:nvSpPr>
          <p:cNvPr name="TextBox 35" id="35"/>
          <p:cNvSpPr txBox="true"/>
          <p:nvPr/>
        </p:nvSpPr>
        <p:spPr>
          <a:xfrm rot="0">
            <a:off x="1111766" y="228802"/>
            <a:ext cx="12175481" cy="676275"/>
          </a:xfrm>
          <a:prstGeom prst="rect">
            <a:avLst/>
          </a:prstGeom>
        </p:spPr>
        <p:txBody>
          <a:bodyPr anchor="t" rtlCol="false" tIns="0" lIns="0" bIns="0" rIns="0">
            <a:spAutoFit/>
          </a:bodyPr>
          <a:lstStyle/>
          <a:p>
            <a:pPr algn="l" marL="0" indent="0" lvl="0">
              <a:lnSpc>
                <a:spcPts val="5399"/>
              </a:lnSpc>
              <a:spcBef>
                <a:spcPct val="0"/>
              </a:spcBef>
            </a:pPr>
            <a:r>
              <a:rPr lang="en-US" b="true" sz="4499" spc="899">
                <a:solidFill>
                  <a:srgbClr val="3B3B3B"/>
                </a:solidFill>
                <a:latin typeface="Cormorant Garamond Bold"/>
                <a:ea typeface="Cormorant Garamond Bold"/>
                <a:cs typeface="Cormorant Garamond Bold"/>
                <a:sym typeface="Cormorant Garamond Bold"/>
              </a:rPr>
              <a:t>ÜBERSICHT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BEAEA"/>
        </a:solidFill>
      </p:bgPr>
    </p:bg>
    <p:spTree>
      <p:nvGrpSpPr>
        <p:cNvPr id="1" name=""/>
        <p:cNvGrpSpPr/>
        <p:nvPr/>
      </p:nvGrpSpPr>
      <p:grpSpPr>
        <a:xfrm>
          <a:off x="0" y="0"/>
          <a:ext cx="0" cy="0"/>
          <a:chOff x="0" y="0"/>
          <a:chExt cx="0" cy="0"/>
        </a:xfrm>
      </p:grpSpPr>
      <p:sp>
        <p:nvSpPr>
          <p:cNvPr name="AutoShape 2" id="2"/>
          <p:cNvSpPr/>
          <p:nvPr/>
        </p:nvSpPr>
        <p:spPr>
          <a:xfrm>
            <a:off x="435699" y="1014412"/>
            <a:ext cx="17416601" cy="0"/>
          </a:xfrm>
          <a:prstGeom prst="line">
            <a:avLst/>
          </a:prstGeom>
          <a:ln cap="flat" w="19050">
            <a:solidFill>
              <a:srgbClr val="FFFFFF"/>
            </a:solidFill>
            <a:prstDash val="solid"/>
            <a:headEnd type="none" len="sm" w="sm"/>
            <a:tailEnd type="none" len="sm" w="sm"/>
          </a:ln>
        </p:spPr>
      </p:sp>
      <p:sp>
        <p:nvSpPr>
          <p:cNvPr name="AutoShape 3" id="3"/>
          <p:cNvSpPr/>
          <p:nvPr/>
        </p:nvSpPr>
        <p:spPr>
          <a:xfrm>
            <a:off x="435699" y="9244012"/>
            <a:ext cx="17416601" cy="0"/>
          </a:xfrm>
          <a:prstGeom prst="line">
            <a:avLst/>
          </a:prstGeom>
          <a:ln cap="flat" w="19050">
            <a:solidFill>
              <a:srgbClr val="FFFFFF"/>
            </a:solidFill>
            <a:prstDash val="solid"/>
            <a:headEnd type="none" len="sm" w="sm"/>
            <a:tailEnd type="none" len="sm" w="sm"/>
          </a:ln>
        </p:spPr>
      </p:sp>
      <p:sp>
        <p:nvSpPr>
          <p:cNvPr name="AutoShape 4" id="4"/>
          <p:cNvSpPr/>
          <p:nvPr/>
        </p:nvSpPr>
        <p:spPr>
          <a:xfrm>
            <a:off x="927422" y="0"/>
            <a:ext cx="0" cy="776490"/>
          </a:xfrm>
          <a:prstGeom prst="line">
            <a:avLst/>
          </a:prstGeom>
          <a:ln cap="flat" w="19050">
            <a:solidFill>
              <a:srgbClr val="FFFFFF"/>
            </a:solidFill>
            <a:prstDash val="solid"/>
            <a:headEnd type="none" len="sm" w="sm"/>
            <a:tailEnd type="none" len="sm" w="sm"/>
          </a:ln>
        </p:spPr>
      </p:sp>
      <p:sp>
        <p:nvSpPr>
          <p:cNvPr name="AutoShape 5" id="5"/>
          <p:cNvSpPr/>
          <p:nvPr/>
        </p:nvSpPr>
        <p:spPr>
          <a:xfrm>
            <a:off x="17387108" y="9533517"/>
            <a:ext cx="0" cy="776490"/>
          </a:xfrm>
          <a:prstGeom prst="line">
            <a:avLst/>
          </a:prstGeom>
          <a:ln cap="flat" w="19050">
            <a:solidFill>
              <a:srgbClr val="FFFFFF"/>
            </a:solidFill>
            <a:prstDash val="solid"/>
            <a:headEnd type="none" len="sm" w="sm"/>
            <a:tailEnd type="none" len="sm" w="sm"/>
          </a:ln>
        </p:spPr>
      </p:sp>
      <p:grpSp>
        <p:nvGrpSpPr>
          <p:cNvPr name="Group 6" id="6"/>
          <p:cNvGrpSpPr/>
          <p:nvPr/>
        </p:nvGrpSpPr>
        <p:grpSpPr>
          <a:xfrm rot="0">
            <a:off x="1028700" y="6328894"/>
            <a:ext cx="3923113" cy="2265779"/>
            <a:chOff x="0" y="0"/>
            <a:chExt cx="5230817" cy="3021039"/>
          </a:xfrm>
        </p:grpSpPr>
        <p:pic>
          <p:nvPicPr>
            <p:cNvPr name="Picture 7" id="7"/>
            <p:cNvPicPr>
              <a:picLocks noChangeAspect="true"/>
            </p:cNvPicPr>
            <p:nvPr/>
          </p:nvPicPr>
          <p:blipFill>
            <a:blip r:embed="rId2"/>
            <a:srcRect l="0" t="37915" r="45948" b="2905"/>
            <a:stretch>
              <a:fillRect/>
            </a:stretch>
          </p:blipFill>
          <p:spPr>
            <a:xfrm flipH="false" flipV="false">
              <a:off x="0" y="0"/>
              <a:ext cx="5230817" cy="3021039"/>
            </a:xfrm>
            <a:prstGeom prst="rect">
              <a:avLst/>
            </a:prstGeom>
          </p:spPr>
        </p:pic>
      </p:grpSp>
      <p:grpSp>
        <p:nvGrpSpPr>
          <p:cNvPr name="Group 8" id="8"/>
          <p:cNvGrpSpPr/>
          <p:nvPr/>
        </p:nvGrpSpPr>
        <p:grpSpPr>
          <a:xfrm rot="0">
            <a:off x="5304739" y="1692326"/>
            <a:ext cx="3923113" cy="2298940"/>
            <a:chOff x="0" y="0"/>
            <a:chExt cx="5230817" cy="3065253"/>
          </a:xfrm>
        </p:grpSpPr>
        <p:pic>
          <p:nvPicPr>
            <p:cNvPr name="Picture 9" id="9"/>
            <p:cNvPicPr>
              <a:picLocks noChangeAspect="true"/>
            </p:cNvPicPr>
            <p:nvPr/>
          </p:nvPicPr>
          <p:blipFill>
            <a:blip r:embed="rId3"/>
            <a:srcRect l="8298" t="19434" r="18665" b="2035"/>
            <a:stretch>
              <a:fillRect/>
            </a:stretch>
          </p:blipFill>
          <p:spPr>
            <a:xfrm flipH="false" flipV="false">
              <a:off x="0" y="0"/>
              <a:ext cx="5230817" cy="3065253"/>
            </a:xfrm>
            <a:prstGeom prst="rect">
              <a:avLst/>
            </a:prstGeom>
          </p:spPr>
        </p:pic>
      </p:grpSp>
      <p:grpSp>
        <p:nvGrpSpPr>
          <p:cNvPr name="Group 10" id="10"/>
          <p:cNvGrpSpPr/>
          <p:nvPr/>
        </p:nvGrpSpPr>
        <p:grpSpPr>
          <a:xfrm rot="0">
            <a:off x="1028700" y="1692326"/>
            <a:ext cx="3923113" cy="4265280"/>
            <a:chOff x="0" y="0"/>
            <a:chExt cx="5230817" cy="5687041"/>
          </a:xfrm>
        </p:grpSpPr>
        <p:pic>
          <p:nvPicPr>
            <p:cNvPr name="Picture 11" id="11"/>
            <p:cNvPicPr>
              <a:picLocks noChangeAspect="true"/>
            </p:cNvPicPr>
            <p:nvPr/>
          </p:nvPicPr>
          <p:blipFill>
            <a:blip r:embed="rId4"/>
            <a:srcRect l="0" t="13495" r="0" b="14068"/>
            <a:stretch>
              <a:fillRect/>
            </a:stretch>
          </p:blipFill>
          <p:spPr>
            <a:xfrm flipH="false" flipV="false">
              <a:off x="0" y="0"/>
              <a:ext cx="5230817" cy="5687041"/>
            </a:xfrm>
            <a:prstGeom prst="rect">
              <a:avLst/>
            </a:prstGeom>
          </p:spPr>
        </p:pic>
      </p:grpSp>
      <p:grpSp>
        <p:nvGrpSpPr>
          <p:cNvPr name="Group 12" id="12"/>
          <p:cNvGrpSpPr/>
          <p:nvPr/>
        </p:nvGrpSpPr>
        <p:grpSpPr>
          <a:xfrm rot="0">
            <a:off x="5304739" y="4329393"/>
            <a:ext cx="3923113" cy="4265280"/>
            <a:chOff x="0" y="0"/>
            <a:chExt cx="5230817" cy="5687041"/>
          </a:xfrm>
        </p:grpSpPr>
        <p:pic>
          <p:nvPicPr>
            <p:cNvPr name="Picture 13" id="13"/>
            <p:cNvPicPr>
              <a:picLocks noChangeAspect="true"/>
            </p:cNvPicPr>
            <p:nvPr/>
          </p:nvPicPr>
          <p:blipFill>
            <a:blip r:embed="rId5"/>
            <a:srcRect l="34607" t="14115" r="24638" b="1887"/>
            <a:stretch>
              <a:fillRect/>
            </a:stretch>
          </p:blipFill>
          <p:spPr>
            <a:xfrm flipH="true" flipV="false">
              <a:off x="0" y="0"/>
              <a:ext cx="5230817" cy="5687041"/>
            </a:xfrm>
            <a:prstGeom prst="rect">
              <a:avLst/>
            </a:prstGeom>
          </p:spPr>
        </p:pic>
      </p:grpSp>
      <p:grpSp>
        <p:nvGrpSpPr>
          <p:cNvPr name="Group 14" id="14"/>
          <p:cNvGrpSpPr/>
          <p:nvPr/>
        </p:nvGrpSpPr>
        <p:grpSpPr>
          <a:xfrm rot="0">
            <a:off x="12495985" y="7937074"/>
            <a:ext cx="4763315" cy="546542"/>
            <a:chOff x="0" y="0"/>
            <a:chExt cx="6351086" cy="728722"/>
          </a:xfrm>
        </p:grpSpPr>
        <p:grpSp>
          <p:nvGrpSpPr>
            <p:cNvPr name="Group 15" id="15"/>
            <p:cNvGrpSpPr/>
            <p:nvPr/>
          </p:nvGrpSpPr>
          <p:grpSpPr>
            <a:xfrm rot="0">
              <a:off x="5612276" y="0"/>
              <a:ext cx="738810" cy="728722"/>
              <a:chOff x="0" y="0"/>
              <a:chExt cx="433396" cy="427479"/>
            </a:xfrm>
          </p:grpSpPr>
          <p:sp>
            <p:nvSpPr>
              <p:cNvPr name="Freeform 16" id="16"/>
              <p:cNvSpPr/>
              <p:nvPr/>
            </p:nvSpPr>
            <p:spPr>
              <a:xfrm flipH="false" flipV="false" rot="0">
                <a:off x="0" y="0"/>
                <a:ext cx="433396" cy="427479"/>
              </a:xfrm>
              <a:custGeom>
                <a:avLst/>
                <a:gdLst/>
                <a:ahLst/>
                <a:cxnLst/>
                <a:rect r="r" b="b" t="t" l="l"/>
                <a:pathLst>
                  <a:path h="427479" w="433396">
                    <a:moveTo>
                      <a:pt x="0" y="0"/>
                    </a:moveTo>
                    <a:lnTo>
                      <a:pt x="433396" y="0"/>
                    </a:lnTo>
                    <a:lnTo>
                      <a:pt x="433396" y="427479"/>
                    </a:lnTo>
                    <a:lnTo>
                      <a:pt x="0" y="427479"/>
                    </a:lnTo>
                    <a:close/>
                  </a:path>
                </a:pathLst>
              </a:custGeom>
              <a:solidFill>
                <a:srgbClr val="3B3B3B"/>
              </a:solidFill>
            </p:spPr>
          </p:sp>
          <p:sp>
            <p:nvSpPr>
              <p:cNvPr name="TextBox 17" id="17"/>
              <p:cNvSpPr txBox="true"/>
              <p:nvPr/>
            </p:nvSpPr>
            <p:spPr>
              <a:xfrm>
                <a:off x="0" y="-19050"/>
                <a:ext cx="433396" cy="446529"/>
              </a:xfrm>
              <a:prstGeom prst="rect">
                <a:avLst/>
              </a:prstGeom>
            </p:spPr>
            <p:txBody>
              <a:bodyPr anchor="ctr" rtlCol="false" tIns="50800" lIns="50800" bIns="50800" rIns="50800"/>
              <a:lstStyle/>
              <a:p>
                <a:pPr algn="ctr">
                  <a:lnSpc>
                    <a:spcPts val="1399"/>
                  </a:lnSpc>
                </a:pPr>
              </a:p>
            </p:txBody>
          </p:sp>
        </p:grpSp>
        <p:grpSp>
          <p:nvGrpSpPr>
            <p:cNvPr name="Group 18" id="18"/>
            <p:cNvGrpSpPr/>
            <p:nvPr/>
          </p:nvGrpSpPr>
          <p:grpSpPr>
            <a:xfrm rot="0">
              <a:off x="4489821" y="0"/>
              <a:ext cx="738810" cy="728722"/>
              <a:chOff x="0" y="0"/>
              <a:chExt cx="433396" cy="427479"/>
            </a:xfrm>
          </p:grpSpPr>
          <p:sp>
            <p:nvSpPr>
              <p:cNvPr name="Freeform 19" id="19"/>
              <p:cNvSpPr/>
              <p:nvPr/>
            </p:nvSpPr>
            <p:spPr>
              <a:xfrm flipH="false" flipV="false" rot="0">
                <a:off x="0" y="0"/>
                <a:ext cx="433396" cy="427479"/>
              </a:xfrm>
              <a:custGeom>
                <a:avLst/>
                <a:gdLst/>
                <a:ahLst/>
                <a:cxnLst/>
                <a:rect r="r" b="b" t="t" l="l"/>
                <a:pathLst>
                  <a:path h="427479" w="433396">
                    <a:moveTo>
                      <a:pt x="0" y="0"/>
                    </a:moveTo>
                    <a:lnTo>
                      <a:pt x="433396" y="0"/>
                    </a:lnTo>
                    <a:lnTo>
                      <a:pt x="433396" y="427479"/>
                    </a:lnTo>
                    <a:lnTo>
                      <a:pt x="0" y="427479"/>
                    </a:lnTo>
                    <a:close/>
                  </a:path>
                </a:pathLst>
              </a:custGeom>
              <a:solidFill>
                <a:srgbClr val="795D4C"/>
              </a:solidFill>
              <a:ln cap="sq">
                <a:noFill/>
                <a:prstDash val="solid"/>
                <a:miter/>
              </a:ln>
            </p:spPr>
          </p:sp>
          <p:sp>
            <p:nvSpPr>
              <p:cNvPr name="TextBox 20" id="20"/>
              <p:cNvSpPr txBox="true"/>
              <p:nvPr/>
            </p:nvSpPr>
            <p:spPr>
              <a:xfrm>
                <a:off x="0" y="-19050"/>
                <a:ext cx="433396" cy="446529"/>
              </a:xfrm>
              <a:prstGeom prst="rect">
                <a:avLst/>
              </a:prstGeom>
            </p:spPr>
            <p:txBody>
              <a:bodyPr anchor="ctr" rtlCol="false" tIns="50800" lIns="50800" bIns="50800" rIns="50800"/>
              <a:lstStyle/>
              <a:p>
                <a:pPr algn="ctr" marL="0" indent="0" lvl="0">
                  <a:lnSpc>
                    <a:spcPts val="1399"/>
                  </a:lnSpc>
                  <a:spcBef>
                    <a:spcPct val="0"/>
                  </a:spcBef>
                </a:pPr>
              </a:p>
            </p:txBody>
          </p:sp>
        </p:grpSp>
        <p:grpSp>
          <p:nvGrpSpPr>
            <p:cNvPr name="Group 21" id="21"/>
            <p:cNvGrpSpPr/>
            <p:nvPr/>
          </p:nvGrpSpPr>
          <p:grpSpPr>
            <a:xfrm rot="0">
              <a:off x="3367366" y="0"/>
              <a:ext cx="738810" cy="728722"/>
              <a:chOff x="0" y="0"/>
              <a:chExt cx="433396" cy="427479"/>
            </a:xfrm>
          </p:grpSpPr>
          <p:sp>
            <p:nvSpPr>
              <p:cNvPr name="Freeform 22" id="22"/>
              <p:cNvSpPr/>
              <p:nvPr/>
            </p:nvSpPr>
            <p:spPr>
              <a:xfrm flipH="false" flipV="false" rot="0">
                <a:off x="0" y="0"/>
                <a:ext cx="433396" cy="427479"/>
              </a:xfrm>
              <a:custGeom>
                <a:avLst/>
                <a:gdLst/>
                <a:ahLst/>
                <a:cxnLst/>
                <a:rect r="r" b="b" t="t" l="l"/>
                <a:pathLst>
                  <a:path h="427479" w="433396">
                    <a:moveTo>
                      <a:pt x="0" y="0"/>
                    </a:moveTo>
                    <a:lnTo>
                      <a:pt x="433396" y="0"/>
                    </a:lnTo>
                    <a:lnTo>
                      <a:pt x="433396" y="427479"/>
                    </a:lnTo>
                    <a:lnTo>
                      <a:pt x="0" y="427479"/>
                    </a:lnTo>
                    <a:close/>
                  </a:path>
                </a:pathLst>
              </a:custGeom>
              <a:solidFill>
                <a:srgbClr val="BE9F80"/>
              </a:solidFill>
              <a:ln cap="sq">
                <a:noFill/>
                <a:prstDash val="solid"/>
                <a:miter/>
              </a:ln>
            </p:spPr>
          </p:sp>
          <p:sp>
            <p:nvSpPr>
              <p:cNvPr name="TextBox 23" id="23"/>
              <p:cNvSpPr txBox="true"/>
              <p:nvPr/>
            </p:nvSpPr>
            <p:spPr>
              <a:xfrm>
                <a:off x="0" y="-19050"/>
                <a:ext cx="433396" cy="446529"/>
              </a:xfrm>
              <a:prstGeom prst="rect">
                <a:avLst/>
              </a:prstGeom>
            </p:spPr>
            <p:txBody>
              <a:bodyPr anchor="ctr" rtlCol="false" tIns="50800" lIns="50800" bIns="50800" rIns="50800"/>
              <a:lstStyle/>
              <a:p>
                <a:pPr algn="ctr" marL="0" indent="0" lvl="0">
                  <a:lnSpc>
                    <a:spcPts val="1399"/>
                  </a:lnSpc>
                  <a:spcBef>
                    <a:spcPct val="0"/>
                  </a:spcBef>
                </a:pPr>
              </a:p>
            </p:txBody>
          </p:sp>
        </p:grpSp>
        <p:grpSp>
          <p:nvGrpSpPr>
            <p:cNvPr name="Group 24" id="24"/>
            <p:cNvGrpSpPr/>
            <p:nvPr/>
          </p:nvGrpSpPr>
          <p:grpSpPr>
            <a:xfrm rot="0">
              <a:off x="2244910" y="0"/>
              <a:ext cx="738810" cy="728722"/>
              <a:chOff x="0" y="0"/>
              <a:chExt cx="433396" cy="427479"/>
            </a:xfrm>
          </p:grpSpPr>
          <p:sp>
            <p:nvSpPr>
              <p:cNvPr name="Freeform 25" id="25"/>
              <p:cNvSpPr/>
              <p:nvPr/>
            </p:nvSpPr>
            <p:spPr>
              <a:xfrm flipH="false" flipV="false" rot="0">
                <a:off x="0" y="0"/>
                <a:ext cx="433396" cy="427479"/>
              </a:xfrm>
              <a:custGeom>
                <a:avLst/>
                <a:gdLst/>
                <a:ahLst/>
                <a:cxnLst/>
                <a:rect r="r" b="b" t="t" l="l"/>
                <a:pathLst>
                  <a:path h="427479" w="433396">
                    <a:moveTo>
                      <a:pt x="0" y="0"/>
                    </a:moveTo>
                    <a:lnTo>
                      <a:pt x="433396" y="0"/>
                    </a:lnTo>
                    <a:lnTo>
                      <a:pt x="433396" y="427479"/>
                    </a:lnTo>
                    <a:lnTo>
                      <a:pt x="0" y="427479"/>
                    </a:lnTo>
                    <a:close/>
                  </a:path>
                </a:pathLst>
              </a:custGeom>
              <a:solidFill>
                <a:srgbClr val="AFA49B"/>
              </a:solidFill>
              <a:ln cap="sq">
                <a:noFill/>
                <a:prstDash val="solid"/>
                <a:miter/>
              </a:ln>
            </p:spPr>
          </p:sp>
          <p:sp>
            <p:nvSpPr>
              <p:cNvPr name="TextBox 26" id="26"/>
              <p:cNvSpPr txBox="true"/>
              <p:nvPr/>
            </p:nvSpPr>
            <p:spPr>
              <a:xfrm>
                <a:off x="0" y="-19050"/>
                <a:ext cx="433396" cy="446529"/>
              </a:xfrm>
              <a:prstGeom prst="rect">
                <a:avLst/>
              </a:prstGeom>
            </p:spPr>
            <p:txBody>
              <a:bodyPr anchor="ctr" rtlCol="false" tIns="50800" lIns="50800" bIns="50800" rIns="50800"/>
              <a:lstStyle/>
              <a:p>
                <a:pPr algn="ctr" marL="0" indent="0" lvl="0">
                  <a:lnSpc>
                    <a:spcPts val="1399"/>
                  </a:lnSpc>
                  <a:spcBef>
                    <a:spcPct val="0"/>
                  </a:spcBef>
                </a:pPr>
              </a:p>
            </p:txBody>
          </p:sp>
        </p:grpSp>
        <p:grpSp>
          <p:nvGrpSpPr>
            <p:cNvPr name="Group 27" id="27"/>
            <p:cNvGrpSpPr/>
            <p:nvPr/>
          </p:nvGrpSpPr>
          <p:grpSpPr>
            <a:xfrm rot="0">
              <a:off x="1122455" y="0"/>
              <a:ext cx="738810" cy="728722"/>
              <a:chOff x="0" y="0"/>
              <a:chExt cx="433396" cy="427479"/>
            </a:xfrm>
          </p:grpSpPr>
          <p:sp>
            <p:nvSpPr>
              <p:cNvPr name="Freeform 28" id="28"/>
              <p:cNvSpPr/>
              <p:nvPr/>
            </p:nvSpPr>
            <p:spPr>
              <a:xfrm flipH="false" flipV="false" rot="0">
                <a:off x="0" y="0"/>
                <a:ext cx="433396" cy="427479"/>
              </a:xfrm>
              <a:custGeom>
                <a:avLst/>
                <a:gdLst/>
                <a:ahLst/>
                <a:cxnLst/>
                <a:rect r="r" b="b" t="t" l="l"/>
                <a:pathLst>
                  <a:path h="427479" w="433396">
                    <a:moveTo>
                      <a:pt x="0" y="0"/>
                    </a:moveTo>
                    <a:lnTo>
                      <a:pt x="433396" y="0"/>
                    </a:lnTo>
                    <a:lnTo>
                      <a:pt x="433396" y="427479"/>
                    </a:lnTo>
                    <a:lnTo>
                      <a:pt x="0" y="427479"/>
                    </a:lnTo>
                    <a:close/>
                  </a:path>
                </a:pathLst>
              </a:custGeom>
              <a:solidFill>
                <a:srgbClr val="D2C8BC"/>
              </a:solidFill>
              <a:ln cap="sq">
                <a:noFill/>
                <a:prstDash val="solid"/>
                <a:miter/>
              </a:ln>
            </p:spPr>
          </p:sp>
          <p:sp>
            <p:nvSpPr>
              <p:cNvPr name="TextBox 29" id="29"/>
              <p:cNvSpPr txBox="true"/>
              <p:nvPr/>
            </p:nvSpPr>
            <p:spPr>
              <a:xfrm>
                <a:off x="0" y="-19050"/>
                <a:ext cx="433396" cy="446529"/>
              </a:xfrm>
              <a:prstGeom prst="rect">
                <a:avLst/>
              </a:prstGeom>
            </p:spPr>
            <p:txBody>
              <a:bodyPr anchor="ctr" rtlCol="false" tIns="50800" lIns="50800" bIns="50800" rIns="50800"/>
              <a:lstStyle/>
              <a:p>
                <a:pPr algn="ctr" marL="0" indent="0" lvl="0">
                  <a:lnSpc>
                    <a:spcPts val="1399"/>
                  </a:lnSpc>
                  <a:spcBef>
                    <a:spcPct val="0"/>
                  </a:spcBef>
                </a:pPr>
              </a:p>
            </p:txBody>
          </p:sp>
        </p:grpSp>
        <p:grpSp>
          <p:nvGrpSpPr>
            <p:cNvPr name="Group 30" id="30"/>
            <p:cNvGrpSpPr/>
            <p:nvPr/>
          </p:nvGrpSpPr>
          <p:grpSpPr>
            <a:xfrm rot="0">
              <a:off x="0" y="0"/>
              <a:ext cx="738810" cy="728722"/>
              <a:chOff x="0" y="0"/>
              <a:chExt cx="433396" cy="427479"/>
            </a:xfrm>
          </p:grpSpPr>
          <p:sp>
            <p:nvSpPr>
              <p:cNvPr name="Freeform 31" id="31"/>
              <p:cNvSpPr/>
              <p:nvPr/>
            </p:nvSpPr>
            <p:spPr>
              <a:xfrm flipH="false" flipV="false" rot="0">
                <a:off x="0" y="0"/>
                <a:ext cx="433396" cy="427479"/>
              </a:xfrm>
              <a:custGeom>
                <a:avLst/>
                <a:gdLst/>
                <a:ahLst/>
                <a:cxnLst/>
                <a:rect r="r" b="b" t="t" l="l"/>
                <a:pathLst>
                  <a:path h="427479" w="433396">
                    <a:moveTo>
                      <a:pt x="0" y="0"/>
                    </a:moveTo>
                    <a:lnTo>
                      <a:pt x="433396" y="0"/>
                    </a:lnTo>
                    <a:lnTo>
                      <a:pt x="433396" y="427479"/>
                    </a:lnTo>
                    <a:lnTo>
                      <a:pt x="0" y="427479"/>
                    </a:lnTo>
                    <a:close/>
                  </a:path>
                </a:pathLst>
              </a:custGeom>
              <a:solidFill>
                <a:srgbClr val="F8F6ED"/>
              </a:solidFill>
              <a:ln cap="sq">
                <a:noFill/>
                <a:prstDash val="solid"/>
                <a:miter/>
              </a:ln>
            </p:spPr>
          </p:sp>
          <p:sp>
            <p:nvSpPr>
              <p:cNvPr name="TextBox 32" id="32"/>
              <p:cNvSpPr txBox="true"/>
              <p:nvPr/>
            </p:nvSpPr>
            <p:spPr>
              <a:xfrm>
                <a:off x="0" y="-19050"/>
                <a:ext cx="433396" cy="446529"/>
              </a:xfrm>
              <a:prstGeom prst="rect">
                <a:avLst/>
              </a:prstGeom>
            </p:spPr>
            <p:txBody>
              <a:bodyPr anchor="ctr" rtlCol="false" tIns="50800" lIns="50800" bIns="50800" rIns="50800"/>
              <a:lstStyle/>
              <a:p>
                <a:pPr algn="ctr" marL="0" indent="0" lvl="0">
                  <a:lnSpc>
                    <a:spcPts val="1399"/>
                  </a:lnSpc>
                  <a:spcBef>
                    <a:spcPct val="0"/>
                  </a:spcBef>
                </a:pPr>
              </a:p>
            </p:txBody>
          </p:sp>
        </p:grpSp>
      </p:grpSp>
      <p:sp>
        <p:nvSpPr>
          <p:cNvPr name="TextBox 33" id="33"/>
          <p:cNvSpPr txBox="true"/>
          <p:nvPr/>
        </p:nvSpPr>
        <p:spPr>
          <a:xfrm rot="0">
            <a:off x="7266296" y="9531568"/>
            <a:ext cx="3755409" cy="476250"/>
          </a:xfrm>
          <a:prstGeom prst="rect">
            <a:avLst/>
          </a:prstGeom>
        </p:spPr>
        <p:txBody>
          <a:bodyPr anchor="t" rtlCol="false" tIns="0" lIns="0" bIns="0" rIns="0">
            <a:spAutoFit/>
          </a:bodyPr>
          <a:lstStyle/>
          <a:p>
            <a:pPr algn="ctr">
              <a:lnSpc>
                <a:spcPts val="1893"/>
              </a:lnSpc>
            </a:pPr>
            <a:r>
              <a:rPr lang="en-US" sz="1577" spc="39">
                <a:solidFill>
                  <a:srgbClr val="3B3B3B"/>
                </a:solidFill>
                <a:latin typeface="Montserrat"/>
                <a:ea typeface="Montserrat"/>
                <a:cs typeface="Montserrat"/>
                <a:sym typeface="Montserrat"/>
              </a:rPr>
              <a:t>ARCHITEKTEN</a:t>
            </a:r>
          </a:p>
          <a:p>
            <a:pPr algn="ctr">
              <a:lnSpc>
                <a:spcPts val="1893"/>
              </a:lnSpc>
            </a:pPr>
            <a:r>
              <a:rPr lang="en-US" b="true" sz="1577" spc="39">
                <a:solidFill>
                  <a:srgbClr val="3B3B3B"/>
                </a:solidFill>
                <a:latin typeface="Montserrat Bold"/>
                <a:ea typeface="Montserrat Bold"/>
                <a:cs typeface="Montserrat Bold"/>
                <a:sym typeface="Montserrat Bold"/>
              </a:rPr>
              <a:t>ALDENAIRE &amp; PARTNERS</a:t>
            </a:r>
          </a:p>
        </p:txBody>
      </p:sp>
      <p:sp>
        <p:nvSpPr>
          <p:cNvPr name="TextBox 34" id="34"/>
          <p:cNvSpPr txBox="true"/>
          <p:nvPr/>
        </p:nvSpPr>
        <p:spPr>
          <a:xfrm rot="0">
            <a:off x="16324668" y="9502993"/>
            <a:ext cx="934632" cy="240665"/>
          </a:xfrm>
          <a:prstGeom prst="rect">
            <a:avLst/>
          </a:prstGeom>
        </p:spPr>
        <p:txBody>
          <a:bodyPr anchor="t" rtlCol="false" tIns="0" lIns="0" bIns="0" rIns="0">
            <a:spAutoFit/>
          </a:bodyPr>
          <a:lstStyle/>
          <a:p>
            <a:pPr algn="r">
              <a:lnSpc>
                <a:spcPts val="1959"/>
              </a:lnSpc>
              <a:spcBef>
                <a:spcPct val="0"/>
              </a:spcBef>
            </a:pPr>
            <a:r>
              <a:rPr lang="en-US" sz="1399">
                <a:solidFill>
                  <a:srgbClr val="FFFFFF"/>
                </a:solidFill>
                <a:latin typeface="Montserrat"/>
                <a:ea typeface="Montserrat"/>
                <a:cs typeface="Montserrat"/>
                <a:sym typeface="Montserrat"/>
              </a:rPr>
              <a:t>S. 05</a:t>
            </a:r>
          </a:p>
        </p:txBody>
      </p:sp>
      <p:sp>
        <p:nvSpPr>
          <p:cNvPr name="TextBox 35" id="35"/>
          <p:cNvSpPr txBox="true"/>
          <p:nvPr/>
        </p:nvSpPr>
        <p:spPr>
          <a:xfrm rot="0">
            <a:off x="11021704" y="3062948"/>
            <a:ext cx="6231908" cy="4318635"/>
          </a:xfrm>
          <a:prstGeom prst="rect">
            <a:avLst/>
          </a:prstGeom>
        </p:spPr>
        <p:txBody>
          <a:bodyPr anchor="t" rtlCol="false" tIns="0" lIns="0" bIns="0" rIns="0">
            <a:spAutoFit/>
          </a:bodyPr>
          <a:lstStyle/>
          <a:p>
            <a:pPr algn="r">
              <a:lnSpc>
                <a:spcPts val="2879"/>
              </a:lnSpc>
            </a:pPr>
            <a:r>
              <a:rPr lang="en-US" sz="1799">
                <a:solidFill>
                  <a:srgbClr val="3B3B3B"/>
                </a:solidFill>
                <a:latin typeface="Montserrat"/>
                <a:ea typeface="Montserrat"/>
                <a:cs typeface="Montserrat"/>
                <a:sym typeface="Montserrat"/>
              </a:rPr>
              <a:t>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a:t>
            </a:r>
          </a:p>
        </p:txBody>
      </p:sp>
      <p:sp>
        <p:nvSpPr>
          <p:cNvPr name="TextBox 36" id="36"/>
          <p:cNvSpPr txBox="true"/>
          <p:nvPr/>
        </p:nvSpPr>
        <p:spPr>
          <a:xfrm rot="0">
            <a:off x="11227688" y="2527644"/>
            <a:ext cx="6031612" cy="481330"/>
          </a:xfrm>
          <a:prstGeom prst="rect">
            <a:avLst/>
          </a:prstGeom>
        </p:spPr>
        <p:txBody>
          <a:bodyPr anchor="t" rtlCol="false" tIns="0" lIns="0" bIns="0" rIns="0">
            <a:spAutoFit/>
          </a:bodyPr>
          <a:lstStyle/>
          <a:p>
            <a:pPr algn="r">
              <a:lnSpc>
                <a:spcPts val="3920"/>
              </a:lnSpc>
            </a:pPr>
            <a:r>
              <a:rPr lang="en-US" sz="2800" spc="5">
                <a:solidFill>
                  <a:srgbClr val="AFA49B"/>
                </a:solidFill>
                <a:latin typeface="Breathing"/>
                <a:ea typeface="Breathing"/>
                <a:cs typeface="Breathing"/>
                <a:sym typeface="Breathing"/>
              </a:rPr>
              <a:t>Modern und minimalistisch</a:t>
            </a:r>
          </a:p>
        </p:txBody>
      </p:sp>
      <p:sp>
        <p:nvSpPr>
          <p:cNvPr name="TextBox 37" id="37"/>
          <p:cNvSpPr txBox="true"/>
          <p:nvPr/>
        </p:nvSpPr>
        <p:spPr>
          <a:xfrm rot="0">
            <a:off x="12039945" y="1708134"/>
            <a:ext cx="5219355" cy="514986"/>
          </a:xfrm>
          <a:prstGeom prst="rect">
            <a:avLst/>
          </a:prstGeom>
        </p:spPr>
        <p:txBody>
          <a:bodyPr anchor="t" rtlCol="false" tIns="0" lIns="0" bIns="0" rIns="0">
            <a:spAutoFit/>
          </a:bodyPr>
          <a:lstStyle/>
          <a:p>
            <a:pPr algn="r">
              <a:lnSpc>
                <a:spcPts val="4479"/>
              </a:lnSpc>
            </a:pPr>
            <a:r>
              <a:rPr lang="en-US" sz="2799">
                <a:solidFill>
                  <a:srgbClr val="3B3B3B"/>
                </a:solidFill>
                <a:latin typeface="Montserrat"/>
                <a:ea typeface="Montserrat"/>
                <a:cs typeface="Montserrat"/>
                <a:sym typeface="Montserrat"/>
              </a:rPr>
              <a:t>BESCHREIBUNG</a:t>
            </a:r>
          </a:p>
        </p:txBody>
      </p:sp>
      <p:sp>
        <p:nvSpPr>
          <p:cNvPr name="TextBox 38" id="38"/>
          <p:cNvSpPr txBox="true"/>
          <p:nvPr/>
        </p:nvSpPr>
        <p:spPr>
          <a:xfrm rot="0">
            <a:off x="11021704" y="568845"/>
            <a:ext cx="6237596" cy="240665"/>
          </a:xfrm>
          <a:prstGeom prst="rect">
            <a:avLst/>
          </a:prstGeom>
        </p:spPr>
        <p:txBody>
          <a:bodyPr anchor="t" rtlCol="false" tIns="0" lIns="0" bIns="0" rIns="0">
            <a:spAutoFit/>
          </a:bodyPr>
          <a:lstStyle/>
          <a:p>
            <a:pPr algn="r">
              <a:lnSpc>
                <a:spcPts val="1960"/>
              </a:lnSpc>
              <a:spcBef>
                <a:spcPct val="0"/>
              </a:spcBef>
            </a:pPr>
            <a:r>
              <a:rPr lang="en-US" sz="1400">
                <a:solidFill>
                  <a:srgbClr val="3B3B3B"/>
                </a:solidFill>
                <a:latin typeface="Montserrat"/>
                <a:ea typeface="Montserrat"/>
                <a:cs typeface="Montserrat"/>
                <a:sym typeface="Montserrat"/>
              </a:rPr>
              <a:t>OBJEKT NUMMER | KONZEPT, JEDE STADT</a:t>
            </a:r>
          </a:p>
        </p:txBody>
      </p:sp>
      <p:sp>
        <p:nvSpPr>
          <p:cNvPr name="TextBox 39" id="39"/>
          <p:cNvSpPr txBox="true"/>
          <p:nvPr/>
        </p:nvSpPr>
        <p:spPr>
          <a:xfrm rot="0">
            <a:off x="1111766" y="228802"/>
            <a:ext cx="12175481" cy="676275"/>
          </a:xfrm>
          <a:prstGeom prst="rect">
            <a:avLst/>
          </a:prstGeom>
        </p:spPr>
        <p:txBody>
          <a:bodyPr anchor="t" rtlCol="false" tIns="0" lIns="0" bIns="0" rIns="0">
            <a:spAutoFit/>
          </a:bodyPr>
          <a:lstStyle/>
          <a:p>
            <a:pPr algn="l" marL="0" indent="0" lvl="0">
              <a:lnSpc>
                <a:spcPts val="5399"/>
              </a:lnSpc>
              <a:spcBef>
                <a:spcPct val="0"/>
              </a:spcBef>
            </a:pPr>
            <a:r>
              <a:rPr lang="en-US" b="true" sz="4499" spc="899">
                <a:solidFill>
                  <a:srgbClr val="3B3B3B"/>
                </a:solidFill>
                <a:latin typeface="Cormorant Garamond Bold"/>
                <a:ea typeface="Cormorant Garamond Bold"/>
                <a:cs typeface="Cormorant Garamond Bold"/>
                <a:sym typeface="Cormorant Garamond Bold"/>
              </a:rPr>
              <a:t>KONZEPT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BEAEA"/>
        </a:solidFill>
      </p:bgPr>
    </p:bg>
    <p:spTree>
      <p:nvGrpSpPr>
        <p:cNvPr id="1" name=""/>
        <p:cNvGrpSpPr/>
        <p:nvPr/>
      </p:nvGrpSpPr>
      <p:grpSpPr>
        <a:xfrm>
          <a:off x="0" y="0"/>
          <a:ext cx="0" cy="0"/>
          <a:chOff x="0" y="0"/>
          <a:chExt cx="0" cy="0"/>
        </a:xfrm>
      </p:grpSpPr>
      <p:sp>
        <p:nvSpPr>
          <p:cNvPr name="AutoShape 2" id="2"/>
          <p:cNvSpPr/>
          <p:nvPr/>
        </p:nvSpPr>
        <p:spPr>
          <a:xfrm>
            <a:off x="435699" y="1014412"/>
            <a:ext cx="17416601" cy="0"/>
          </a:xfrm>
          <a:prstGeom prst="line">
            <a:avLst/>
          </a:prstGeom>
          <a:ln cap="flat" w="19050">
            <a:solidFill>
              <a:srgbClr val="FFFFFF"/>
            </a:solidFill>
            <a:prstDash val="solid"/>
            <a:headEnd type="none" len="sm" w="sm"/>
            <a:tailEnd type="none" len="sm" w="sm"/>
          </a:ln>
        </p:spPr>
      </p:sp>
      <p:sp>
        <p:nvSpPr>
          <p:cNvPr name="AutoShape 3" id="3"/>
          <p:cNvSpPr/>
          <p:nvPr/>
        </p:nvSpPr>
        <p:spPr>
          <a:xfrm>
            <a:off x="435699" y="9244012"/>
            <a:ext cx="17416601" cy="0"/>
          </a:xfrm>
          <a:prstGeom prst="line">
            <a:avLst/>
          </a:prstGeom>
          <a:ln cap="flat" w="19050">
            <a:solidFill>
              <a:srgbClr val="FFFFFF"/>
            </a:solidFill>
            <a:prstDash val="solid"/>
            <a:headEnd type="none" len="sm" w="sm"/>
            <a:tailEnd type="none" len="sm" w="sm"/>
          </a:ln>
        </p:spPr>
      </p:sp>
      <p:sp>
        <p:nvSpPr>
          <p:cNvPr name="AutoShape 4" id="4"/>
          <p:cNvSpPr/>
          <p:nvPr/>
        </p:nvSpPr>
        <p:spPr>
          <a:xfrm>
            <a:off x="927422" y="0"/>
            <a:ext cx="0" cy="776490"/>
          </a:xfrm>
          <a:prstGeom prst="line">
            <a:avLst/>
          </a:prstGeom>
          <a:ln cap="flat" w="19050">
            <a:solidFill>
              <a:srgbClr val="FFFFFF"/>
            </a:solidFill>
            <a:prstDash val="solid"/>
            <a:headEnd type="none" len="sm" w="sm"/>
            <a:tailEnd type="none" len="sm" w="sm"/>
          </a:ln>
        </p:spPr>
      </p:sp>
      <p:sp>
        <p:nvSpPr>
          <p:cNvPr name="AutoShape 5" id="5"/>
          <p:cNvSpPr/>
          <p:nvPr/>
        </p:nvSpPr>
        <p:spPr>
          <a:xfrm>
            <a:off x="17387108" y="9533517"/>
            <a:ext cx="0" cy="776490"/>
          </a:xfrm>
          <a:prstGeom prst="line">
            <a:avLst/>
          </a:prstGeom>
          <a:ln cap="flat" w="19050">
            <a:solidFill>
              <a:srgbClr val="FFFFFF"/>
            </a:solidFill>
            <a:prstDash val="solid"/>
            <a:headEnd type="none" len="sm" w="sm"/>
            <a:tailEnd type="none" len="sm" w="sm"/>
          </a:ln>
        </p:spPr>
      </p:sp>
      <p:sp>
        <p:nvSpPr>
          <p:cNvPr name="TextBox 6" id="6"/>
          <p:cNvSpPr txBox="true"/>
          <p:nvPr/>
        </p:nvSpPr>
        <p:spPr>
          <a:xfrm rot="0">
            <a:off x="7266296" y="9531568"/>
            <a:ext cx="3755409" cy="476250"/>
          </a:xfrm>
          <a:prstGeom prst="rect">
            <a:avLst/>
          </a:prstGeom>
        </p:spPr>
        <p:txBody>
          <a:bodyPr anchor="t" rtlCol="false" tIns="0" lIns="0" bIns="0" rIns="0">
            <a:spAutoFit/>
          </a:bodyPr>
          <a:lstStyle/>
          <a:p>
            <a:pPr algn="ctr">
              <a:lnSpc>
                <a:spcPts val="1893"/>
              </a:lnSpc>
            </a:pPr>
            <a:r>
              <a:rPr lang="en-US" sz="1577" spc="39">
                <a:solidFill>
                  <a:srgbClr val="3B3B3B"/>
                </a:solidFill>
                <a:latin typeface="Montserrat"/>
                <a:ea typeface="Montserrat"/>
                <a:cs typeface="Montserrat"/>
                <a:sym typeface="Montserrat"/>
              </a:rPr>
              <a:t>ARCHITEKTEN</a:t>
            </a:r>
          </a:p>
          <a:p>
            <a:pPr algn="ctr">
              <a:lnSpc>
                <a:spcPts val="1893"/>
              </a:lnSpc>
            </a:pPr>
            <a:r>
              <a:rPr lang="en-US" b="true" sz="1577" spc="39">
                <a:solidFill>
                  <a:srgbClr val="3B3B3B"/>
                </a:solidFill>
                <a:latin typeface="Montserrat Bold"/>
                <a:ea typeface="Montserrat Bold"/>
                <a:cs typeface="Montserrat Bold"/>
                <a:sym typeface="Montserrat Bold"/>
              </a:rPr>
              <a:t>ALDENAIRE &amp; PARTNERS</a:t>
            </a:r>
          </a:p>
        </p:txBody>
      </p:sp>
      <p:sp>
        <p:nvSpPr>
          <p:cNvPr name="TextBox 7" id="7"/>
          <p:cNvSpPr txBox="true"/>
          <p:nvPr/>
        </p:nvSpPr>
        <p:spPr>
          <a:xfrm rot="0">
            <a:off x="16324668" y="9502993"/>
            <a:ext cx="934632" cy="240665"/>
          </a:xfrm>
          <a:prstGeom prst="rect">
            <a:avLst/>
          </a:prstGeom>
        </p:spPr>
        <p:txBody>
          <a:bodyPr anchor="t" rtlCol="false" tIns="0" lIns="0" bIns="0" rIns="0">
            <a:spAutoFit/>
          </a:bodyPr>
          <a:lstStyle/>
          <a:p>
            <a:pPr algn="r">
              <a:lnSpc>
                <a:spcPts val="1959"/>
              </a:lnSpc>
              <a:spcBef>
                <a:spcPct val="0"/>
              </a:spcBef>
            </a:pPr>
            <a:r>
              <a:rPr lang="en-US" sz="1399">
                <a:solidFill>
                  <a:srgbClr val="FFFFFF"/>
                </a:solidFill>
                <a:latin typeface="Montserrat"/>
                <a:ea typeface="Montserrat"/>
                <a:cs typeface="Montserrat"/>
                <a:sym typeface="Montserrat"/>
              </a:rPr>
              <a:t>S. 06</a:t>
            </a:r>
          </a:p>
        </p:txBody>
      </p:sp>
      <p:grpSp>
        <p:nvGrpSpPr>
          <p:cNvPr name="Group 8" id="8"/>
          <p:cNvGrpSpPr/>
          <p:nvPr/>
        </p:nvGrpSpPr>
        <p:grpSpPr>
          <a:xfrm rot="0">
            <a:off x="2042776" y="1799389"/>
            <a:ext cx="3801409" cy="4132962"/>
            <a:chOff x="0" y="0"/>
            <a:chExt cx="5068546" cy="5510617"/>
          </a:xfrm>
        </p:grpSpPr>
        <p:pic>
          <p:nvPicPr>
            <p:cNvPr name="Picture 9" id="9"/>
            <p:cNvPicPr>
              <a:picLocks noChangeAspect="true"/>
            </p:cNvPicPr>
            <p:nvPr/>
          </p:nvPicPr>
          <p:blipFill>
            <a:blip r:embed="rId2"/>
            <a:srcRect l="0" t="16113" r="0" b="11450"/>
            <a:stretch>
              <a:fillRect/>
            </a:stretch>
          </p:blipFill>
          <p:spPr>
            <a:xfrm flipH="false" flipV="false">
              <a:off x="0" y="0"/>
              <a:ext cx="5068546" cy="5510617"/>
            </a:xfrm>
            <a:prstGeom prst="rect">
              <a:avLst/>
            </a:prstGeom>
          </p:spPr>
        </p:pic>
      </p:grpSp>
      <p:grpSp>
        <p:nvGrpSpPr>
          <p:cNvPr name="Group 10" id="10"/>
          <p:cNvGrpSpPr/>
          <p:nvPr/>
        </p:nvGrpSpPr>
        <p:grpSpPr>
          <a:xfrm rot="0">
            <a:off x="6371413" y="4354649"/>
            <a:ext cx="2525810" cy="4132962"/>
            <a:chOff x="0" y="0"/>
            <a:chExt cx="3367747" cy="5510617"/>
          </a:xfrm>
        </p:grpSpPr>
        <p:pic>
          <p:nvPicPr>
            <p:cNvPr name="Picture 11" id="11"/>
            <p:cNvPicPr>
              <a:picLocks noChangeAspect="true"/>
            </p:cNvPicPr>
            <p:nvPr/>
          </p:nvPicPr>
          <p:blipFill>
            <a:blip r:embed="rId3"/>
            <a:srcRect l="4135" t="0" r="4135" b="0"/>
            <a:stretch>
              <a:fillRect/>
            </a:stretch>
          </p:blipFill>
          <p:spPr>
            <a:xfrm flipH="false" flipV="false">
              <a:off x="0" y="0"/>
              <a:ext cx="3367747" cy="5510617"/>
            </a:xfrm>
            <a:prstGeom prst="rect">
              <a:avLst/>
            </a:prstGeom>
          </p:spPr>
        </p:pic>
      </p:grpSp>
      <p:grpSp>
        <p:nvGrpSpPr>
          <p:cNvPr name="Group 12" id="12"/>
          <p:cNvGrpSpPr/>
          <p:nvPr/>
        </p:nvGrpSpPr>
        <p:grpSpPr>
          <a:xfrm rot="0">
            <a:off x="12443814" y="4354649"/>
            <a:ext cx="3801409" cy="4132962"/>
            <a:chOff x="0" y="0"/>
            <a:chExt cx="5068546" cy="5510617"/>
          </a:xfrm>
        </p:grpSpPr>
        <p:pic>
          <p:nvPicPr>
            <p:cNvPr name="Picture 13" id="13"/>
            <p:cNvPicPr>
              <a:picLocks noChangeAspect="true"/>
            </p:cNvPicPr>
            <p:nvPr/>
          </p:nvPicPr>
          <p:blipFill>
            <a:blip r:embed="rId4"/>
            <a:srcRect l="28679" t="0" r="22801" b="0"/>
            <a:stretch>
              <a:fillRect/>
            </a:stretch>
          </p:blipFill>
          <p:spPr>
            <a:xfrm flipH="false" flipV="false">
              <a:off x="0" y="0"/>
              <a:ext cx="5068546" cy="5510617"/>
            </a:xfrm>
            <a:prstGeom prst="rect">
              <a:avLst/>
            </a:prstGeom>
          </p:spPr>
        </p:pic>
      </p:grpSp>
      <p:grpSp>
        <p:nvGrpSpPr>
          <p:cNvPr name="Group 14" id="14"/>
          <p:cNvGrpSpPr/>
          <p:nvPr/>
        </p:nvGrpSpPr>
        <p:grpSpPr>
          <a:xfrm rot="0">
            <a:off x="9421098" y="1799389"/>
            <a:ext cx="2525810" cy="4132962"/>
            <a:chOff x="0" y="0"/>
            <a:chExt cx="3367747" cy="5510617"/>
          </a:xfrm>
        </p:grpSpPr>
        <p:pic>
          <p:nvPicPr>
            <p:cNvPr name="Picture 15" id="15"/>
            <p:cNvPicPr>
              <a:picLocks noChangeAspect="true"/>
            </p:cNvPicPr>
            <p:nvPr/>
          </p:nvPicPr>
          <p:blipFill>
            <a:blip r:embed="rId5"/>
            <a:srcRect l="65607" t="0" r="2154" b="0"/>
            <a:stretch>
              <a:fillRect/>
            </a:stretch>
          </p:blipFill>
          <p:spPr>
            <a:xfrm flipH="true" flipV="false">
              <a:off x="0" y="0"/>
              <a:ext cx="3367747" cy="5510617"/>
            </a:xfrm>
            <a:prstGeom prst="rect">
              <a:avLst/>
            </a:prstGeom>
          </p:spPr>
        </p:pic>
      </p:grpSp>
      <p:grpSp>
        <p:nvGrpSpPr>
          <p:cNvPr name="Group 16" id="16"/>
          <p:cNvGrpSpPr/>
          <p:nvPr/>
        </p:nvGrpSpPr>
        <p:grpSpPr>
          <a:xfrm rot="0">
            <a:off x="4901898" y="2551864"/>
            <a:ext cx="3995325" cy="1517035"/>
            <a:chOff x="0" y="0"/>
            <a:chExt cx="5327100" cy="2022713"/>
          </a:xfrm>
        </p:grpSpPr>
        <p:pic>
          <p:nvPicPr>
            <p:cNvPr name="Picture 17" id="17"/>
            <p:cNvPicPr>
              <a:picLocks noChangeAspect="true"/>
            </p:cNvPicPr>
            <p:nvPr/>
          </p:nvPicPr>
          <p:blipFill>
            <a:blip r:embed="rId6"/>
            <a:srcRect l="0" t="21504" r="0" b="21504"/>
            <a:stretch>
              <a:fillRect/>
            </a:stretch>
          </p:blipFill>
          <p:spPr>
            <a:xfrm flipH="true" flipV="false">
              <a:off x="0" y="0"/>
              <a:ext cx="5327100" cy="2022713"/>
            </a:xfrm>
            <a:prstGeom prst="rect">
              <a:avLst/>
            </a:prstGeom>
          </p:spPr>
        </p:pic>
      </p:grpSp>
      <p:grpSp>
        <p:nvGrpSpPr>
          <p:cNvPr name="Group 18" id="18"/>
          <p:cNvGrpSpPr/>
          <p:nvPr/>
        </p:nvGrpSpPr>
        <p:grpSpPr>
          <a:xfrm rot="0">
            <a:off x="9421098" y="6274591"/>
            <a:ext cx="3801409" cy="1517035"/>
            <a:chOff x="0" y="0"/>
            <a:chExt cx="5068546" cy="2022713"/>
          </a:xfrm>
        </p:grpSpPr>
        <p:pic>
          <p:nvPicPr>
            <p:cNvPr name="Picture 19" id="19"/>
            <p:cNvPicPr>
              <a:picLocks noChangeAspect="true"/>
            </p:cNvPicPr>
            <p:nvPr/>
          </p:nvPicPr>
          <p:blipFill>
            <a:blip r:embed="rId7"/>
            <a:srcRect l="0" t="19994" r="0" b="19994"/>
            <a:stretch>
              <a:fillRect/>
            </a:stretch>
          </p:blipFill>
          <p:spPr>
            <a:xfrm flipH="false" flipV="false">
              <a:off x="0" y="0"/>
              <a:ext cx="5068546" cy="2022713"/>
            </a:xfrm>
            <a:prstGeom prst="rect">
              <a:avLst/>
            </a:prstGeom>
          </p:spPr>
        </p:pic>
      </p:grpSp>
      <p:grpSp>
        <p:nvGrpSpPr>
          <p:cNvPr name="Group 20" id="20"/>
          <p:cNvGrpSpPr/>
          <p:nvPr/>
        </p:nvGrpSpPr>
        <p:grpSpPr>
          <a:xfrm rot="0">
            <a:off x="3161037" y="4893083"/>
            <a:ext cx="11965927" cy="500834"/>
            <a:chOff x="0" y="0"/>
            <a:chExt cx="15954569" cy="667779"/>
          </a:xfrm>
        </p:grpSpPr>
        <p:grpSp>
          <p:nvGrpSpPr>
            <p:cNvPr name="Group 21" id="21"/>
            <p:cNvGrpSpPr/>
            <p:nvPr/>
          </p:nvGrpSpPr>
          <p:grpSpPr>
            <a:xfrm rot="0">
              <a:off x="0" y="0"/>
              <a:ext cx="15954569" cy="667779"/>
              <a:chOff x="0" y="0"/>
              <a:chExt cx="8174055" cy="342125"/>
            </a:xfrm>
          </p:grpSpPr>
          <p:sp>
            <p:nvSpPr>
              <p:cNvPr name="Freeform 22" id="22"/>
              <p:cNvSpPr/>
              <p:nvPr/>
            </p:nvSpPr>
            <p:spPr>
              <a:xfrm flipH="false" flipV="false" rot="0">
                <a:off x="0" y="0"/>
                <a:ext cx="8174055" cy="342125"/>
              </a:xfrm>
              <a:custGeom>
                <a:avLst/>
                <a:gdLst/>
                <a:ahLst/>
                <a:cxnLst/>
                <a:rect r="r" b="b" t="t" l="l"/>
                <a:pathLst>
                  <a:path h="342125" w="8174055">
                    <a:moveTo>
                      <a:pt x="0" y="0"/>
                    </a:moveTo>
                    <a:lnTo>
                      <a:pt x="8174055" y="0"/>
                    </a:lnTo>
                    <a:lnTo>
                      <a:pt x="8174055" y="342125"/>
                    </a:lnTo>
                    <a:lnTo>
                      <a:pt x="0" y="342125"/>
                    </a:lnTo>
                    <a:close/>
                  </a:path>
                </a:pathLst>
              </a:custGeom>
              <a:solidFill>
                <a:srgbClr val="EBEAEA"/>
              </a:solidFill>
            </p:spPr>
          </p:sp>
          <p:sp>
            <p:nvSpPr>
              <p:cNvPr name="TextBox 23" id="23"/>
              <p:cNvSpPr txBox="true"/>
              <p:nvPr/>
            </p:nvSpPr>
            <p:spPr>
              <a:xfrm>
                <a:off x="0" y="-19050"/>
                <a:ext cx="8174055" cy="361175"/>
              </a:xfrm>
              <a:prstGeom prst="rect">
                <a:avLst/>
              </a:prstGeom>
            </p:spPr>
            <p:txBody>
              <a:bodyPr anchor="ctr" rtlCol="false" tIns="73717" lIns="73717" bIns="73717" rIns="73717"/>
              <a:lstStyle/>
              <a:p>
                <a:pPr algn="ctr">
                  <a:lnSpc>
                    <a:spcPts val="1399"/>
                  </a:lnSpc>
                </a:pPr>
              </a:p>
            </p:txBody>
          </p:sp>
        </p:grpSp>
        <p:grpSp>
          <p:nvGrpSpPr>
            <p:cNvPr name="Group 24" id="24"/>
            <p:cNvGrpSpPr/>
            <p:nvPr/>
          </p:nvGrpSpPr>
          <p:grpSpPr>
            <a:xfrm rot="0">
              <a:off x="221380" y="184248"/>
              <a:ext cx="2576340" cy="299282"/>
              <a:chOff x="0" y="0"/>
              <a:chExt cx="1319944" cy="153332"/>
            </a:xfrm>
          </p:grpSpPr>
          <p:sp>
            <p:nvSpPr>
              <p:cNvPr name="Freeform 25" id="25"/>
              <p:cNvSpPr/>
              <p:nvPr/>
            </p:nvSpPr>
            <p:spPr>
              <a:xfrm flipH="false" flipV="false" rot="0">
                <a:off x="0" y="0"/>
                <a:ext cx="1319945" cy="153332"/>
              </a:xfrm>
              <a:custGeom>
                <a:avLst/>
                <a:gdLst/>
                <a:ahLst/>
                <a:cxnLst/>
                <a:rect r="r" b="b" t="t" l="l"/>
                <a:pathLst>
                  <a:path h="153332" w="1319945">
                    <a:moveTo>
                      <a:pt x="0" y="0"/>
                    </a:moveTo>
                    <a:lnTo>
                      <a:pt x="1319945" y="0"/>
                    </a:lnTo>
                    <a:lnTo>
                      <a:pt x="1319945" y="153332"/>
                    </a:lnTo>
                    <a:lnTo>
                      <a:pt x="0" y="153332"/>
                    </a:lnTo>
                    <a:close/>
                  </a:path>
                </a:pathLst>
              </a:custGeom>
              <a:solidFill>
                <a:srgbClr val="F8F6ED"/>
              </a:solidFill>
            </p:spPr>
          </p:sp>
          <p:sp>
            <p:nvSpPr>
              <p:cNvPr name="TextBox 26" id="26"/>
              <p:cNvSpPr txBox="true"/>
              <p:nvPr/>
            </p:nvSpPr>
            <p:spPr>
              <a:xfrm>
                <a:off x="0" y="-19050"/>
                <a:ext cx="1319944" cy="172382"/>
              </a:xfrm>
              <a:prstGeom prst="rect">
                <a:avLst/>
              </a:prstGeom>
            </p:spPr>
            <p:txBody>
              <a:bodyPr anchor="ctr" rtlCol="false" tIns="73717" lIns="73717" bIns="73717" rIns="73717"/>
              <a:lstStyle/>
              <a:p>
                <a:pPr algn="ctr">
                  <a:lnSpc>
                    <a:spcPts val="1399"/>
                  </a:lnSpc>
                </a:pPr>
              </a:p>
            </p:txBody>
          </p:sp>
        </p:grpSp>
        <p:grpSp>
          <p:nvGrpSpPr>
            <p:cNvPr name="Group 27" id="27"/>
            <p:cNvGrpSpPr/>
            <p:nvPr/>
          </p:nvGrpSpPr>
          <p:grpSpPr>
            <a:xfrm rot="0">
              <a:off x="2797720" y="184248"/>
              <a:ext cx="2619240" cy="299282"/>
              <a:chOff x="0" y="0"/>
              <a:chExt cx="1341923" cy="153332"/>
            </a:xfrm>
          </p:grpSpPr>
          <p:sp>
            <p:nvSpPr>
              <p:cNvPr name="Freeform 28" id="28"/>
              <p:cNvSpPr/>
              <p:nvPr/>
            </p:nvSpPr>
            <p:spPr>
              <a:xfrm flipH="false" flipV="false" rot="0">
                <a:off x="0" y="0"/>
                <a:ext cx="1341923" cy="153332"/>
              </a:xfrm>
              <a:custGeom>
                <a:avLst/>
                <a:gdLst/>
                <a:ahLst/>
                <a:cxnLst/>
                <a:rect r="r" b="b" t="t" l="l"/>
                <a:pathLst>
                  <a:path h="153332" w="1341923">
                    <a:moveTo>
                      <a:pt x="0" y="0"/>
                    </a:moveTo>
                    <a:lnTo>
                      <a:pt x="1341923" y="0"/>
                    </a:lnTo>
                    <a:lnTo>
                      <a:pt x="1341923" y="153332"/>
                    </a:lnTo>
                    <a:lnTo>
                      <a:pt x="0" y="153332"/>
                    </a:lnTo>
                    <a:close/>
                  </a:path>
                </a:pathLst>
              </a:custGeom>
              <a:solidFill>
                <a:srgbClr val="D2C8BC"/>
              </a:solidFill>
              <a:ln cap="sq">
                <a:noFill/>
                <a:prstDash val="solid"/>
                <a:miter/>
              </a:ln>
            </p:spPr>
          </p:sp>
          <p:sp>
            <p:nvSpPr>
              <p:cNvPr name="TextBox 29" id="29"/>
              <p:cNvSpPr txBox="true"/>
              <p:nvPr/>
            </p:nvSpPr>
            <p:spPr>
              <a:xfrm>
                <a:off x="0" y="-19050"/>
                <a:ext cx="1341923" cy="172382"/>
              </a:xfrm>
              <a:prstGeom prst="rect">
                <a:avLst/>
              </a:prstGeom>
            </p:spPr>
            <p:txBody>
              <a:bodyPr anchor="ctr" rtlCol="false" tIns="73717" lIns="73717" bIns="73717" rIns="73717"/>
              <a:lstStyle/>
              <a:p>
                <a:pPr algn="ctr" marL="0" indent="0" lvl="0">
                  <a:lnSpc>
                    <a:spcPts val="1399"/>
                  </a:lnSpc>
                  <a:spcBef>
                    <a:spcPct val="0"/>
                  </a:spcBef>
                </a:pPr>
              </a:p>
            </p:txBody>
          </p:sp>
        </p:grpSp>
        <p:grpSp>
          <p:nvGrpSpPr>
            <p:cNvPr name="Group 30" id="30"/>
            <p:cNvGrpSpPr/>
            <p:nvPr/>
          </p:nvGrpSpPr>
          <p:grpSpPr>
            <a:xfrm rot="0">
              <a:off x="5416960" y="184248"/>
              <a:ext cx="2582285" cy="299282"/>
              <a:chOff x="0" y="0"/>
              <a:chExt cx="1322990" cy="153332"/>
            </a:xfrm>
          </p:grpSpPr>
          <p:sp>
            <p:nvSpPr>
              <p:cNvPr name="Freeform 31" id="31"/>
              <p:cNvSpPr/>
              <p:nvPr/>
            </p:nvSpPr>
            <p:spPr>
              <a:xfrm flipH="false" flipV="false" rot="0">
                <a:off x="0" y="0"/>
                <a:ext cx="1322990" cy="153332"/>
              </a:xfrm>
              <a:custGeom>
                <a:avLst/>
                <a:gdLst/>
                <a:ahLst/>
                <a:cxnLst/>
                <a:rect r="r" b="b" t="t" l="l"/>
                <a:pathLst>
                  <a:path h="153332" w="1322990">
                    <a:moveTo>
                      <a:pt x="0" y="0"/>
                    </a:moveTo>
                    <a:lnTo>
                      <a:pt x="1322990" y="0"/>
                    </a:lnTo>
                    <a:lnTo>
                      <a:pt x="1322990" y="153332"/>
                    </a:lnTo>
                    <a:lnTo>
                      <a:pt x="0" y="153332"/>
                    </a:lnTo>
                    <a:close/>
                  </a:path>
                </a:pathLst>
              </a:custGeom>
              <a:solidFill>
                <a:srgbClr val="AFA49B"/>
              </a:solidFill>
              <a:ln cap="sq">
                <a:noFill/>
                <a:prstDash val="solid"/>
                <a:miter/>
              </a:ln>
            </p:spPr>
          </p:sp>
          <p:sp>
            <p:nvSpPr>
              <p:cNvPr name="TextBox 32" id="32"/>
              <p:cNvSpPr txBox="true"/>
              <p:nvPr/>
            </p:nvSpPr>
            <p:spPr>
              <a:xfrm>
                <a:off x="0" y="-19050"/>
                <a:ext cx="1322990" cy="172382"/>
              </a:xfrm>
              <a:prstGeom prst="rect">
                <a:avLst/>
              </a:prstGeom>
            </p:spPr>
            <p:txBody>
              <a:bodyPr anchor="ctr" rtlCol="false" tIns="73717" lIns="73717" bIns="73717" rIns="73717"/>
              <a:lstStyle/>
              <a:p>
                <a:pPr algn="ctr" marL="0" indent="0" lvl="0">
                  <a:lnSpc>
                    <a:spcPts val="1399"/>
                  </a:lnSpc>
                  <a:spcBef>
                    <a:spcPct val="0"/>
                  </a:spcBef>
                </a:pPr>
              </a:p>
            </p:txBody>
          </p:sp>
        </p:grpSp>
        <p:grpSp>
          <p:nvGrpSpPr>
            <p:cNvPr name="Group 33" id="33"/>
            <p:cNvGrpSpPr/>
            <p:nvPr/>
          </p:nvGrpSpPr>
          <p:grpSpPr>
            <a:xfrm rot="0">
              <a:off x="7999245" y="184248"/>
              <a:ext cx="2579774" cy="299282"/>
              <a:chOff x="0" y="0"/>
              <a:chExt cx="1321704" cy="153332"/>
            </a:xfrm>
          </p:grpSpPr>
          <p:sp>
            <p:nvSpPr>
              <p:cNvPr name="Freeform 34" id="34"/>
              <p:cNvSpPr/>
              <p:nvPr/>
            </p:nvSpPr>
            <p:spPr>
              <a:xfrm flipH="false" flipV="false" rot="0">
                <a:off x="0" y="0"/>
                <a:ext cx="1321704" cy="153332"/>
              </a:xfrm>
              <a:custGeom>
                <a:avLst/>
                <a:gdLst/>
                <a:ahLst/>
                <a:cxnLst/>
                <a:rect r="r" b="b" t="t" l="l"/>
                <a:pathLst>
                  <a:path h="153332" w="1321704">
                    <a:moveTo>
                      <a:pt x="0" y="0"/>
                    </a:moveTo>
                    <a:lnTo>
                      <a:pt x="1321704" y="0"/>
                    </a:lnTo>
                    <a:lnTo>
                      <a:pt x="1321704" y="153332"/>
                    </a:lnTo>
                    <a:lnTo>
                      <a:pt x="0" y="153332"/>
                    </a:lnTo>
                    <a:close/>
                  </a:path>
                </a:pathLst>
              </a:custGeom>
              <a:solidFill>
                <a:srgbClr val="BE9F80"/>
              </a:solidFill>
              <a:ln cap="sq">
                <a:noFill/>
                <a:prstDash val="solid"/>
                <a:miter/>
              </a:ln>
            </p:spPr>
          </p:sp>
          <p:sp>
            <p:nvSpPr>
              <p:cNvPr name="TextBox 35" id="35"/>
              <p:cNvSpPr txBox="true"/>
              <p:nvPr/>
            </p:nvSpPr>
            <p:spPr>
              <a:xfrm>
                <a:off x="0" y="-19050"/>
                <a:ext cx="1321704" cy="172382"/>
              </a:xfrm>
              <a:prstGeom prst="rect">
                <a:avLst/>
              </a:prstGeom>
            </p:spPr>
            <p:txBody>
              <a:bodyPr anchor="ctr" rtlCol="false" tIns="73717" lIns="73717" bIns="73717" rIns="73717"/>
              <a:lstStyle/>
              <a:p>
                <a:pPr algn="ctr" marL="0" indent="0" lvl="0">
                  <a:lnSpc>
                    <a:spcPts val="1399"/>
                  </a:lnSpc>
                  <a:spcBef>
                    <a:spcPct val="0"/>
                  </a:spcBef>
                </a:pPr>
              </a:p>
            </p:txBody>
          </p:sp>
        </p:grpSp>
        <p:grpSp>
          <p:nvGrpSpPr>
            <p:cNvPr name="Group 36" id="36"/>
            <p:cNvGrpSpPr/>
            <p:nvPr/>
          </p:nvGrpSpPr>
          <p:grpSpPr>
            <a:xfrm rot="0">
              <a:off x="10579019" y="184248"/>
              <a:ext cx="2595749" cy="299282"/>
              <a:chOff x="0" y="0"/>
              <a:chExt cx="1329888" cy="153332"/>
            </a:xfrm>
          </p:grpSpPr>
          <p:sp>
            <p:nvSpPr>
              <p:cNvPr name="Freeform 37" id="37"/>
              <p:cNvSpPr/>
              <p:nvPr/>
            </p:nvSpPr>
            <p:spPr>
              <a:xfrm flipH="false" flipV="false" rot="0">
                <a:off x="0" y="0"/>
                <a:ext cx="1329888" cy="153332"/>
              </a:xfrm>
              <a:custGeom>
                <a:avLst/>
                <a:gdLst/>
                <a:ahLst/>
                <a:cxnLst/>
                <a:rect r="r" b="b" t="t" l="l"/>
                <a:pathLst>
                  <a:path h="153332" w="1329888">
                    <a:moveTo>
                      <a:pt x="0" y="0"/>
                    </a:moveTo>
                    <a:lnTo>
                      <a:pt x="1329888" y="0"/>
                    </a:lnTo>
                    <a:lnTo>
                      <a:pt x="1329888" y="153332"/>
                    </a:lnTo>
                    <a:lnTo>
                      <a:pt x="0" y="153332"/>
                    </a:lnTo>
                    <a:close/>
                  </a:path>
                </a:pathLst>
              </a:custGeom>
              <a:solidFill>
                <a:srgbClr val="795D4C"/>
              </a:solidFill>
              <a:ln cap="sq">
                <a:noFill/>
                <a:prstDash val="solid"/>
                <a:miter/>
              </a:ln>
            </p:spPr>
          </p:sp>
          <p:sp>
            <p:nvSpPr>
              <p:cNvPr name="TextBox 38" id="38"/>
              <p:cNvSpPr txBox="true"/>
              <p:nvPr/>
            </p:nvSpPr>
            <p:spPr>
              <a:xfrm>
                <a:off x="0" y="-19050"/>
                <a:ext cx="1329888" cy="172382"/>
              </a:xfrm>
              <a:prstGeom prst="rect">
                <a:avLst/>
              </a:prstGeom>
            </p:spPr>
            <p:txBody>
              <a:bodyPr anchor="ctr" rtlCol="false" tIns="73717" lIns="73717" bIns="73717" rIns="73717"/>
              <a:lstStyle/>
              <a:p>
                <a:pPr algn="ctr" marL="0" indent="0" lvl="0">
                  <a:lnSpc>
                    <a:spcPts val="1399"/>
                  </a:lnSpc>
                  <a:spcBef>
                    <a:spcPct val="0"/>
                  </a:spcBef>
                </a:pPr>
              </a:p>
            </p:txBody>
          </p:sp>
        </p:grpSp>
        <p:grpSp>
          <p:nvGrpSpPr>
            <p:cNvPr name="Group 39" id="39"/>
            <p:cNvGrpSpPr/>
            <p:nvPr/>
          </p:nvGrpSpPr>
          <p:grpSpPr>
            <a:xfrm rot="0">
              <a:off x="13174768" y="184248"/>
              <a:ext cx="2576094" cy="299282"/>
              <a:chOff x="0" y="0"/>
              <a:chExt cx="1319819" cy="153332"/>
            </a:xfrm>
          </p:grpSpPr>
          <p:sp>
            <p:nvSpPr>
              <p:cNvPr name="Freeform 40" id="40"/>
              <p:cNvSpPr/>
              <p:nvPr/>
            </p:nvSpPr>
            <p:spPr>
              <a:xfrm flipH="false" flipV="false" rot="0">
                <a:off x="0" y="0"/>
                <a:ext cx="1319819" cy="153332"/>
              </a:xfrm>
              <a:custGeom>
                <a:avLst/>
                <a:gdLst/>
                <a:ahLst/>
                <a:cxnLst/>
                <a:rect r="r" b="b" t="t" l="l"/>
                <a:pathLst>
                  <a:path h="153332" w="1319819">
                    <a:moveTo>
                      <a:pt x="0" y="0"/>
                    </a:moveTo>
                    <a:lnTo>
                      <a:pt x="1319819" y="0"/>
                    </a:lnTo>
                    <a:lnTo>
                      <a:pt x="1319819" y="153332"/>
                    </a:lnTo>
                    <a:lnTo>
                      <a:pt x="0" y="153332"/>
                    </a:lnTo>
                    <a:close/>
                  </a:path>
                </a:pathLst>
              </a:custGeom>
              <a:solidFill>
                <a:srgbClr val="3B3B3B"/>
              </a:solidFill>
              <a:ln cap="sq">
                <a:noFill/>
                <a:prstDash val="solid"/>
                <a:miter/>
              </a:ln>
            </p:spPr>
          </p:sp>
          <p:sp>
            <p:nvSpPr>
              <p:cNvPr name="TextBox 41" id="41"/>
              <p:cNvSpPr txBox="true"/>
              <p:nvPr/>
            </p:nvSpPr>
            <p:spPr>
              <a:xfrm>
                <a:off x="0" y="-19050"/>
                <a:ext cx="1319819" cy="172382"/>
              </a:xfrm>
              <a:prstGeom prst="rect">
                <a:avLst/>
              </a:prstGeom>
            </p:spPr>
            <p:txBody>
              <a:bodyPr anchor="ctr" rtlCol="false" tIns="73717" lIns="73717" bIns="73717" rIns="73717"/>
              <a:lstStyle/>
              <a:p>
                <a:pPr algn="ctr" marL="0" indent="0" lvl="0">
                  <a:lnSpc>
                    <a:spcPts val="1399"/>
                  </a:lnSpc>
                  <a:spcBef>
                    <a:spcPct val="0"/>
                  </a:spcBef>
                </a:pPr>
              </a:p>
            </p:txBody>
          </p:sp>
        </p:grpSp>
      </p:grpSp>
      <p:sp>
        <p:nvSpPr>
          <p:cNvPr name="TextBox 42" id="42"/>
          <p:cNvSpPr txBox="true"/>
          <p:nvPr/>
        </p:nvSpPr>
        <p:spPr>
          <a:xfrm rot="0">
            <a:off x="11021704" y="568845"/>
            <a:ext cx="6237596" cy="240665"/>
          </a:xfrm>
          <a:prstGeom prst="rect">
            <a:avLst/>
          </a:prstGeom>
        </p:spPr>
        <p:txBody>
          <a:bodyPr anchor="t" rtlCol="false" tIns="0" lIns="0" bIns="0" rIns="0">
            <a:spAutoFit/>
          </a:bodyPr>
          <a:lstStyle/>
          <a:p>
            <a:pPr algn="r">
              <a:lnSpc>
                <a:spcPts val="1960"/>
              </a:lnSpc>
              <a:spcBef>
                <a:spcPct val="0"/>
              </a:spcBef>
            </a:pPr>
            <a:r>
              <a:rPr lang="en-US" sz="1400">
                <a:solidFill>
                  <a:srgbClr val="3B3B3B"/>
                </a:solidFill>
                <a:latin typeface="Montserrat"/>
                <a:ea typeface="Montserrat"/>
                <a:cs typeface="Montserrat"/>
                <a:sym typeface="Montserrat"/>
              </a:rPr>
              <a:t>OBJEKT NUMMER | KONZEPT, JEDE STADT</a:t>
            </a:r>
          </a:p>
        </p:txBody>
      </p:sp>
      <p:sp>
        <p:nvSpPr>
          <p:cNvPr name="TextBox 43" id="43"/>
          <p:cNvSpPr txBox="true"/>
          <p:nvPr/>
        </p:nvSpPr>
        <p:spPr>
          <a:xfrm rot="0">
            <a:off x="1111766" y="228802"/>
            <a:ext cx="12175481" cy="676275"/>
          </a:xfrm>
          <a:prstGeom prst="rect">
            <a:avLst/>
          </a:prstGeom>
        </p:spPr>
        <p:txBody>
          <a:bodyPr anchor="t" rtlCol="false" tIns="0" lIns="0" bIns="0" rIns="0">
            <a:spAutoFit/>
          </a:bodyPr>
          <a:lstStyle/>
          <a:p>
            <a:pPr algn="l" marL="0" indent="0" lvl="0">
              <a:lnSpc>
                <a:spcPts val="5399"/>
              </a:lnSpc>
              <a:spcBef>
                <a:spcPct val="0"/>
              </a:spcBef>
            </a:pPr>
            <a:r>
              <a:rPr lang="en-US" b="true" sz="4499" spc="899">
                <a:solidFill>
                  <a:srgbClr val="3B3B3B"/>
                </a:solidFill>
                <a:latin typeface="Cormorant Garamond Bold"/>
                <a:ea typeface="Cormorant Garamond Bold"/>
                <a:cs typeface="Cormorant Garamond Bold"/>
                <a:sym typeface="Cormorant Garamond Bold"/>
              </a:rPr>
              <a:t>MOODBOARD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BEAEA"/>
        </a:solidFill>
      </p:bgPr>
    </p:bg>
    <p:spTree>
      <p:nvGrpSpPr>
        <p:cNvPr id="1" name=""/>
        <p:cNvGrpSpPr/>
        <p:nvPr/>
      </p:nvGrpSpPr>
      <p:grpSpPr>
        <a:xfrm>
          <a:off x="0" y="0"/>
          <a:ext cx="0" cy="0"/>
          <a:chOff x="0" y="0"/>
          <a:chExt cx="0" cy="0"/>
        </a:xfrm>
      </p:grpSpPr>
      <p:sp>
        <p:nvSpPr>
          <p:cNvPr name="AutoShape 2" id="2"/>
          <p:cNvSpPr/>
          <p:nvPr/>
        </p:nvSpPr>
        <p:spPr>
          <a:xfrm>
            <a:off x="435699" y="1014412"/>
            <a:ext cx="17416601" cy="0"/>
          </a:xfrm>
          <a:prstGeom prst="line">
            <a:avLst/>
          </a:prstGeom>
          <a:ln cap="flat" w="19050">
            <a:solidFill>
              <a:srgbClr val="FFFFFF"/>
            </a:solidFill>
            <a:prstDash val="solid"/>
            <a:headEnd type="none" len="sm" w="sm"/>
            <a:tailEnd type="none" len="sm" w="sm"/>
          </a:ln>
        </p:spPr>
      </p:sp>
      <p:sp>
        <p:nvSpPr>
          <p:cNvPr name="AutoShape 3" id="3"/>
          <p:cNvSpPr/>
          <p:nvPr/>
        </p:nvSpPr>
        <p:spPr>
          <a:xfrm>
            <a:off x="435699" y="9244012"/>
            <a:ext cx="17416601" cy="0"/>
          </a:xfrm>
          <a:prstGeom prst="line">
            <a:avLst/>
          </a:prstGeom>
          <a:ln cap="flat" w="19050">
            <a:solidFill>
              <a:srgbClr val="FFFFFF"/>
            </a:solidFill>
            <a:prstDash val="solid"/>
            <a:headEnd type="none" len="sm" w="sm"/>
            <a:tailEnd type="none" len="sm" w="sm"/>
          </a:ln>
        </p:spPr>
      </p:sp>
      <p:sp>
        <p:nvSpPr>
          <p:cNvPr name="AutoShape 4" id="4"/>
          <p:cNvSpPr/>
          <p:nvPr/>
        </p:nvSpPr>
        <p:spPr>
          <a:xfrm>
            <a:off x="927422" y="0"/>
            <a:ext cx="0" cy="776490"/>
          </a:xfrm>
          <a:prstGeom prst="line">
            <a:avLst/>
          </a:prstGeom>
          <a:ln cap="flat" w="19050">
            <a:solidFill>
              <a:srgbClr val="FFFFFF"/>
            </a:solidFill>
            <a:prstDash val="solid"/>
            <a:headEnd type="none" len="sm" w="sm"/>
            <a:tailEnd type="none" len="sm" w="sm"/>
          </a:ln>
        </p:spPr>
      </p:sp>
      <p:sp>
        <p:nvSpPr>
          <p:cNvPr name="AutoShape 5" id="5"/>
          <p:cNvSpPr/>
          <p:nvPr/>
        </p:nvSpPr>
        <p:spPr>
          <a:xfrm>
            <a:off x="17387108" y="9533517"/>
            <a:ext cx="0" cy="776490"/>
          </a:xfrm>
          <a:prstGeom prst="line">
            <a:avLst/>
          </a:prstGeom>
          <a:ln cap="flat" w="19050">
            <a:solidFill>
              <a:srgbClr val="FFFFFF"/>
            </a:solidFill>
            <a:prstDash val="solid"/>
            <a:headEnd type="none" len="sm" w="sm"/>
            <a:tailEnd type="none" len="sm" w="sm"/>
          </a:ln>
        </p:spPr>
      </p:sp>
      <p:grpSp>
        <p:nvGrpSpPr>
          <p:cNvPr name="Group 6" id="6"/>
          <p:cNvGrpSpPr/>
          <p:nvPr/>
        </p:nvGrpSpPr>
        <p:grpSpPr>
          <a:xfrm rot="0">
            <a:off x="1070233" y="4461255"/>
            <a:ext cx="16147534" cy="3753204"/>
            <a:chOff x="0" y="0"/>
            <a:chExt cx="21530045" cy="5004272"/>
          </a:xfrm>
        </p:grpSpPr>
        <p:pic>
          <p:nvPicPr>
            <p:cNvPr name="Picture 7" id="7"/>
            <p:cNvPicPr>
              <a:picLocks noChangeAspect="true"/>
            </p:cNvPicPr>
            <p:nvPr/>
          </p:nvPicPr>
          <p:blipFill>
            <a:blip r:embed="rId2">
              <a:alphaModFix amt="50000"/>
            </a:blip>
            <a:srcRect l="0" t="52640" r="15889" b="10298"/>
            <a:stretch>
              <a:fillRect/>
            </a:stretch>
          </p:blipFill>
          <p:spPr>
            <a:xfrm flipH="true" flipV="false">
              <a:off x="0" y="0"/>
              <a:ext cx="21530045" cy="5004272"/>
            </a:xfrm>
            <a:prstGeom prst="rect">
              <a:avLst/>
            </a:prstGeom>
          </p:spPr>
        </p:pic>
      </p:grpSp>
      <p:grpSp>
        <p:nvGrpSpPr>
          <p:cNvPr name="Group 8" id="8"/>
          <p:cNvGrpSpPr/>
          <p:nvPr/>
        </p:nvGrpSpPr>
        <p:grpSpPr>
          <a:xfrm rot="0">
            <a:off x="4435230" y="2084447"/>
            <a:ext cx="1948884" cy="3133040"/>
            <a:chOff x="0" y="0"/>
            <a:chExt cx="2598511" cy="4177387"/>
          </a:xfrm>
        </p:grpSpPr>
        <p:grpSp>
          <p:nvGrpSpPr>
            <p:cNvPr name="Group 9" id="9"/>
            <p:cNvGrpSpPr/>
            <p:nvPr/>
          </p:nvGrpSpPr>
          <p:grpSpPr>
            <a:xfrm rot="0">
              <a:off x="0" y="0"/>
              <a:ext cx="2598511" cy="4177387"/>
              <a:chOff x="0" y="0"/>
              <a:chExt cx="1524323" cy="2450514"/>
            </a:xfrm>
          </p:grpSpPr>
          <p:sp>
            <p:nvSpPr>
              <p:cNvPr name="Freeform 10" id="10"/>
              <p:cNvSpPr/>
              <p:nvPr/>
            </p:nvSpPr>
            <p:spPr>
              <a:xfrm flipH="false" flipV="false" rot="0">
                <a:off x="0" y="0"/>
                <a:ext cx="1524323" cy="2450514"/>
              </a:xfrm>
              <a:custGeom>
                <a:avLst/>
                <a:gdLst/>
                <a:ahLst/>
                <a:cxnLst/>
                <a:rect r="r" b="b" t="t" l="l"/>
                <a:pathLst>
                  <a:path h="2450514" w="1524323">
                    <a:moveTo>
                      <a:pt x="0" y="0"/>
                    </a:moveTo>
                    <a:lnTo>
                      <a:pt x="1524323" y="0"/>
                    </a:lnTo>
                    <a:lnTo>
                      <a:pt x="1524323" y="2450514"/>
                    </a:lnTo>
                    <a:lnTo>
                      <a:pt x="0" y="2450514"/>
                    </a:lnTo>
                    <a:close/>
                  </a:path>
                </a:pathLst>
              </a:custGeom>
              <a:solidFill>
                <a:srgbClr val="EBEAEA"/>
              </a:solidFill>
              <a:ln cap="sq">
                <a:noFill/>
                <a:prstDash val="solid"/>
                <a:miter/>
              </a:ln>
            </p:spPr>
          </p:sp>
          <p:sp>
            <p:nvSpPr>
              <p:cNvPr name="TextBox 11" id="11"/>
              <p:cNvSpPr txBox="true"/>
              <p:nvPr/>
            </p:nvSpPr>
            <p:spPr>
              <a:xfrm>
                <a:off x="0" y="-19050"/>
                <a:ext cx="1524323" cy="2469564"/>
              </a:xfrm>
              <a:prstGeom prst="rect">
                <a:avLst/>
              </a:prstGeom>
            </p:spPr>
            <p:txBody>
              <a:bodyPr anchor="ctr" rtlCol="false" tIns="50800" lIns="50800" bIns="50800" rIns="50800"/>
              <a:lstStyle/>
              <a:p>
                <a:pPr algn="ctr">
                  <a:lnSpc>
                    <a:spcPts val="1399"/>
                  </a:lnSpc>
                </a:pPr>
              </a:p>
            </p:txBody>
          </p:sp>
        </p:grpSp>
        <p:grpSp>
          <p:nvGrpSpPr>
            <p:cNvPr name="Group 12" id="12"/>
            <p:cNvGrpSpPr/>
            <p:nvPr/>
          </p:nvGrpSpPr>
          <p:grpSpPr>
            <a:xfrm rot="0">
              <a:off x="197911" y="56916"/>
              <a:ext cx="2202688" cy="3929757"/>
              <a:chOff x="0" y="0"/>
              <a:chExt cx="1292128" cy="2305250"/>
            </a:xfrm>
          </p:grpSpPr>
          <p:sp>
            <p:nvSpPr>
              <p:cNvPr name="Freeform 13" id="13"/>
              <p:cNvSpPr/>
              <p:nvPr/>
            </p:nvSpPr>
            <p:spPr>
              <a:xfrm flipH="false" flipV="false" rot="0">
                <a:off x="0" y="0"/>
                <a:ext cx="1292128" cy="2305250"/>
              </a:xfrm>
              <a:custGeom>
                <a:avLst/>
                <a:gdLst/>
                <a:ahLst/>
                <a:cxnLst/>
                <a:rect r="r" b="b" t="t" l="l"/>
                <a:pathLst>
                  <a:path h="2305250" w="1292128">
                    <a:moveTo>
                      <a:pt x="0" y="0"/>
                    </a:moveTo>
                    <a:lnTo>
                      <a:pt x="1292128" y="0"/>
                    </a:lnTo>
                    <a:lnTo>
                      <a:pt x="1292128" y="2305250"/>
                    </a:lnTo>
                    <a:lnTo>
                      <a:pt x="0" y="2305250"/>
                    </a:lnTo>
                    <a:close/>
                  </a:path>
                </a:pathLst>
              </a:custGeom>
              <a:solidFill>
                <a:srgbClr val="D2C8BC"/>
              </a:solidFill>
              <a:ln cap="sq">
                <a:noFill/>
                <a:prstDash val="solid"/>
                <a:miter/>
              </a:ln>
            </p:spPr>
          </p:sp>
          <p:sp>
            <p:nvSpPr>
              <p:cNvPr name="TextBox 14" id="14"/>
              <p:cNvSpPr txBox="true"/>
              <p:nvPr/>
            </p:nvSpPr>
            <p:spPr>
              <a:xfrm>
                <a:off x="0" y="-19050"/>
                <a:ext cx="1292128" cy="2324300"/>
              </a:xfrm>
              <a:prstGeom prst="rect">
                <a:avLst/>
              </a:prstGeom>
            </p:spPr>
            <p:txBody>
              <a:bodyPr anchor="ctr" rtlCol="false" tIns="50800" lIns="50800" bIns="50800" rIns="50800"/>
              <a:lstStyle/>
              <a:p>
                <a:pPr algn="ctr">
                  <a:lnSpc>
                    <a:spcPts val="1399"/>
                  </a:lnSpc>
                </a:pPr>
              </a:p>
            </p:txBody>
          </p:sp>
        </p:grpSp>
      </p:grpSp>
      <p:grpSp>
        <p:nvGrpSpPr>
          <p:cNvPr name="Group 15" id="15"/>
          <p:cNvGrpSpPr/>
          <p:nvPr/>
        </p:nvGrpSpPr>
        <p:grpSpPr>
          <a:xfrm rot="0">
            <a:off x="6865417" y="2084447"/>
            <a:ext cx="1948884" cy="3133040"/>
            <a:chOff x="0" y="0"/>
            <a:chExt cx="2598511" cy="4177387"/>
          </a:xfrm>
        </p:grpSpPr>
        <p:grpSp>
          <p:nvGrpSpPr>
            <p:cNvPr name="Group 16" id="16"/>
            <p:cNvGrpSpPr/>
            <p:nvPr/>
          </p:nvGrpSpPr>
          <p:grpSpPr>
            <a:xfrm rot="0">
              <a:off x="0" y="0"/>
              <a:ext cx="2598511" cy="4177387"/>
              <a:chOff x="0" y="0"/>
              <a:chExt cx="1524323" cy="2450514"/>
            </a:xfrm>
          </p:grpSpPr>
          <p:sp>
            <p:nvSpPr>
              <p:cNvPr name="Freeform 17" id="17"/>
              <p:cNvSpPr/>
              <p:nvPr/>
            </p:nvSpPr>
            <p:spPr>
              <a:xfrm flipH="false" flipV="false" rot="0">
                <a:off x="0" y="0"/>
                <a:ext cx="1524323" cy="2450514"/>
              </a:xfrm>
              <a:custGeom>
                <a:avLst/>
                <a:gdLst/>
                <a:ahLst/>
                <a:cxnLst/>
                <a:rect r="r" b="b" t="t" l="l"/>
                <a:pathLst>
                  <a:path h="2450514" w="1524323">
                    <a:moveTo>
                      <a:pt x="0" y="0"/>
                    </a:moveTo>
                    <a:lnTo>
                      <a:pt x="1524323" y="0"/>
                    </a:lnTo>
                    <a:lnTo>
                      <a:pt x="1524323" y="2450514"/>
                    </a:lnTo>
                    <a:lnTo>
                      <a:pt x="0" y="2450514"/>
                    </a:lnTo>
                    <a:close/>
                  </a:path>
                </a:pathLst>
              </a:custGeom>
              <a:solidFill>
                <a:srgbClr val="EBEAEA"/>
              </a:solidFill>
              <a:ln cap="sq">
                <a:noFill/>
                <a:prstDash val="solid"/>
                <a:miter/>
              </a:ln>
            </p:spPr>
          </p:sp>
          <p:sp>
            <p:nvSpPr>
              <p:cNvPr name="TextBox 18" id="18"/>
              <p:cNvSpPr txBox="true"/>
              <p:nvPr/>
            </p:nvSpPr>
            <p:spPr>
              <a:xfrm>
                <a:off x="0" y="-19050"/>
                <a:ext cx="1524323" cy="2469564"/>
              </a:xfrm>
              <a:prstGeom prst="rect">
                <a:avLst/>
              </a:prstGeom>
            </p:spPr>
            <p:txBody>
              <a:bodyPr anchor="ctr" rtlCol="false" tIns="50800" lIns="50800" bIns="50800" rIns="50800"/>
              <a:lstStyle/>
              <a:p>
                <a:pPr algn="ctr">
                  <a:lnSpc>
                    <a:spcPts val="1399"/>
                  </a:lnSpc>
                </a:pPr>
              </a:p>
            </p:txBody>
          </p:sp>
        </p:grpSp>
        <p:grpSp>
          <p:nvGrpSpPr>
            <p:cNvPr name="Group 19" id="19"/>
            <p:cNvGrpSpPr/>
            <p:nvPr/>
          </p:nvGrpSpPr>
          <p:grpSpPr>
            <a:xfrm rot="0">
              <a:off x="197911" y="56916"/>
              <a:ext cx="2202688" cy="3929757"/>
              <a:chOff x="0" y="0"/>
              <a:chExt cx="1292128" cy="2305250"/>
            </a:xfrm>
          </p:grpSpPr>
          <p:sp>
            <p:nvSpPr>
              <p:cNvPr name="Freeform 20" id="20"/>
              <p:cNvSpPr/>
              <p:nvPr/>
            </p:nvSpPr>
            <p:spPr>
              <a:xfrm flipH="false" flipV="false" rot="0">
                <a:off x="0" y="0"/>
                <a:ext cx="1292128" cy="2305250"/>
              </a:xfrm>
              <a:custGeom>
                <a:avLst/>
                <a:gdLst/>
                <a:ahLst/>
                <a:cxnLst/>
                <a:rect r="r" b="b" t="t" l="l"/>
                <a:pathLst>
                  <a:path h="2305250" w="1292128">
                    <a:moveTo>
                      <a:pt x="0" y="0"/>
                    </a:moveTo>
                    <a:lnTo>
                      <a:pt x="1292128" y="0"/>
                    </a:lnTo>
                    <a:lnTo>
                      <a:pt x="1292128" y="2305250"/>
                    </a:lnTo>
                    <a:lnTo>
                      <a:pt x="0" y="2305250"/>
                    </a:lnTo>
                    <a:close/>
                  </a:path>
                </a:pathLst>
              </a:custGeom>
              <a:solidFill>
                <a:srgbClr val="AFA49B"/>
              </a:solidFill>
              <a:ln cap="sq">
                <a:noFill/>
                <a:prstDash val="solid"/>
                <a:miter/>
              </a:ln>
            </p:spPr>
          </p:sp>
          <p:sp>
            <p:nvSpPr>
              <p:cNvPr name="TextBox 21" id="21"/>
              <p:cNvSpPr txBox="true"/>
              <p:nvPr/>
            </p:nvSpPr>
            <p:spPr>
              <a:xfrm>
                <a:off x="0" y="-19050"/>
                <a:ext cx="1292128" cy="2324300"/>
              </a:xfrm>
              <a:prstGeom prst="rect">
                <a:avLst/>
              </a:prstGeom>
            </p:spPr>
            <p:txBody>
              <a:bodyPr anchor="ctr" rtlCol="false" tIns="50800" lIns="50800" bIns="50800" rIns="50800"/>
              <a:lstStyle/>
              <a:p>
                <a:pPr algn="ctr">
                  <a:lnSpc>
                    <a:spcPts val="1399"/>
                  </a:lnSpc>
                </a:pPr>
              </a:p>
            </p:txBody>
          </p:sp>
        </p:grpSp>
      </p:grpSp>
      <p:grpSp>
        <p:nvGrpSpPr>
          <p:cNvPr name="Group 22" id="22"/>
          <p:cNvGrpSpPr/>
          <p:nvPr/>
        </p:nvGrpSpPr>
        <p:grpSpPr>
          <a:xfrm rot="0">
            <a:off x="9349602" y="2084447"/>
            <a:ext cx="1948884" cy="3133040"/>
            <a:chOff x="0" y="0"/>
            <a:chExt cx="2598511" cy="4177387"/>
          </a:xfrm>
        </p:grpSpPr>
        <p:grpSp>
          <p:nvGrpSpPr>
            <p:cNvPr name="Group 23" id="23"/>
            <p:cNvGrpSpPr/>
            <p:nvPr/>
          </p:nvGrpSpPr>
          <p:grpSpPr>
            <a:xfrm rot="0">
              <a:off x="0" y="0"/>
              <a:ext cx="2598511" cy="4177387"/>
              <a:chOff x="0" y="0"/>
              <a:chExt cx="1524323" cy="2450514"/>
            </a:xfrm>
          </p:grpSpPr>
          <p:sp>
            <p:nvSpPr>
              <p:cNvPr name="Freeform 24" id="24"/>
              <p:cNvSpPr/>
              <p:nvPr/>
            </p:nvSpPr>
            <p:spPr>
              <a:xfrm flipH="false" flipV="false" rot="0">
                <a:off x="0" y="0"/>
                <a:ext cx="1524323" cy="2450514"/>
              </a:xfrm>
              <a:custGeom>
                <a:avLst/>
                <a:gdLst/>
                <a:ahLst/>
                <a:cxnLst/>
                <a:rect r="r" b="b" t="t" l="l"/>
                <a:pathLst>
                  <a:path h="2450514" w="1524323">
                    <a:moveTo>
                      <a:pt x="0" y="0"/>
                    </a:moveTo>
                    <a:lnTo>
                      <a:pt x="1524323" y="0"/>
                    </a:lnTo>
                    <a:lnTo>
                      <a:pt x="1524323" y="2450514"/>
                    </a:lnTo>
                    <a:lnTo>
                      <a:pt x="0" y="2450514"/>
                    </a:lnTo>
                    <a:close/>
                  </a:path>
                </a:pathLst>
              </a:custGeom>
              <a:solidFill>
                <a:srgbClr val="EBEAEA"/>
              </a:solidFill>
              <a:ln cap="sq">
                <a:noFill/>
                <a:prstDash val="solid"/>
                <a:miter/>
              </a:ln>
            </p:spPr>
          </p:sp>
          <p:sp>
            <p:nvSpPr>
              <p:cNvPr name="TextBox 25" id="25"/>
              <p:cNvSpPr txBox="true"/>
              <p:nvPr/>
            </p:nvSpPr>
            <p:spPr>
              <a:xfrm>
                <a:off x="0" y="-19050"/>
                <a:ext cx="1524323" cy="2469564"/>
              </a:xfrm>
              <a:prstGeom prst="rect">
                <a:avLst/>
              </a:prstGeom>
            </p:spPr>
            <p:txBody>
              <a:bodyPr anchor="ctr" rtlCol="false" tIns="50800" lIns="50800" bIns="50800" rIns="50800"/>
              <a:lstStyle/>
              <a:p>
                <a:pPr algn="ctr">
                  <a:lnSpc>
                    <a:spcPts val="1399"/>
                  </a:lnSpc>
                </a:pPr>
              </a:p>
            </p:txBody>
          </p:sp>
        </p:grpSp>
        <p:grpSp>
          <p:nvGrpSpPr>
            <p:cNvPr name="Group 26" id="26"/>
            <p:cNvGrpSpPr/>
            <p:nvPr/>
          </p:nvGrpSpPr>
          <p:grpSpPr>
            <a:xfrm rot="0">
              <a:off x="197911" y="56916"/>
              <a:ext cx="2202688" cy="3929757"/>
              <a:chOff x="0" y="0"/>
              <a:chExt cx="1292128" cy="2305250"/>
            </a:xfrm>
          </p:grpSpPr>
          <p:sp>
            <p:nvSpPr>
              <p:cNvPr name="Freeform 27" id="27"/>
              <p:cNvSpPr/>
              <p:nvPr/>
            </p:nvSpPr>
            <p:spPr>
              <a:xfrm flipH="false" flipV="false" rot="0">
                <a:off x="0" y="0"/>
                <a:ext cx="1292128" cy="2305250"/>
              </a:xfrm>
              <a:custGeom>
                <a:avLst/>
                <a:gdLst/>
                <a:ahLst/>
                <a:cxnLst/>
                <a:rect r="r" b="b" t="t" l="l"/>
                <a:pathLst>
                  <a:path h="2305250" w="1292128">
                    <a:moveTo>
                      <a:pt x="0" y="0"/>
                    </a:moveTo>
                    <a:lnTo>
                      <a:pt x="1292128" y="0"/>
                    </a:lnTo>
                    <a:lnTo>
                      <a:pt x="1292128" y="2305250"/>
                    </a:lnTo>
                    <a:lnTo>
                      <a:pt x="0" y="2305250"/>
                    </a:lnTo>
                    <a:close/>
                  </a:path>
                </a:pathLst>
              </a:custGeom>
              <a:solidFill>
                <a:srgbClr val="BE9F80"/>
              </a:solidFill>
              <a:ln cap="sq">
                <a:noFill/>
                <a:prstDash val="solid"/>
                <a:miter/>
              </a:ln>
            </p:spPr>
          </p:sp>
          <p:sp>
            <p:nvSpPr>
              <p:cNvPr name="TextBox 28" id="28"/>
              <p:cNvSpPr txBox="true"/>
              <p:nvPr/>
            </p:nvSpPr>
            <p:spPr>
              <a:xfrm>
                <a:off x="0" y="-19050"/>
                <a:ext cx="1292128" cy="2324300"/>
              </a:xfrm>
              <a:prstGeom prst="rect">
                <a:avLst/>
              </a:prstGeom>
            </p:spPr>
            <p:txBody>
              <a:bodyPr anchor="ctr" rtlCol="false" tIns="50800" lIns="50800" bIns="50800" rIns="50800"/>
              <a:lstStyle/>
              <a:p>
                <a:pPr algn="ctr">
                  <a:lnSpc>
                    <a:spcPts val="1399"/>
                  </a:lnSpc>
                </a:pPr>
              </a:p>
            </p:txBody>
          </p:sp>
        </p:grpSp>
      </p:grpSp>
      <p:grpSp>
        <p:nvGrpSpPr>
          <p:cNvPr name="Group 29" id="29"/>
          <p:cNvGrpSpPr/>
          <p:nvPr/>
        </p:nvGrpSpPr>
        <p:grpSpPr>
          <a:xfrm rot="0">
            <a:off x="11833787" y="2084447"/>
            <a:ext cx="1948884" cy="3133040"/>
            <a:chOff x="0" y="0"/>
            <a:chExt cx="2598511" cy="4177387"/>
          </a:xfrm>
        </p:grpSpPr>
        <p:grpSp>
          <p:nvGrpSpPr>
            <p:cNvPr name="Group 30" id="30"/>
            <p:cNvGrpSpPr/>
            <p:nvPr/>
          </p:nvGrpSpPr>
          <p:grpSpPr>
            <a:xfrm rot="0">
              <a:off x="0" y="0"/>
              <a:ext cx="2598511" cy="4177387"/>
              <a:chOff x="0" y="0"/>
              <a:chExt cx="1524323" cy="2450514"/>
            </a:xfrm>
          </p:grpSpPr>
          <p:sp>
            <p:nvSpPr>
              <p:cNvPr name="Freeform 31" id="31"/>
              <p:cNvSpPr/>
              <p:nvPr/>
            </p:nvSpPr>
            <p:spPr>
              <a:xfrm flipH="false" flipV="false" rot="0">
                <a:off x="0" y="0"/>
                <a:ext cx="1524323" cy="2450514"/>
              </a:xfrm>
              <a:custGeom>
                <a:avLst/>
                <a:gdLst/>
                <a:ahLst/>
                <a:cxnLst/>
                <a:rect r="r" b="b" t="t" l="l"/>
                <a:pathLst>
                  <a:path h="2450514" w="1524323">
                    <a:moveTo>
                      <a:pt x="0" y="0"/>
                    </a:moveTo>
                    <a:lnTo>
                      <a:pt x="1524323" y="0"/>
                    </a:lnTo>
                    <a:lnTo>
                      <a:pt x="1524323" y="2450514"/>
                    </a:lnTo>
                    <a:lnTo>
                      <a:pt x="0" y="2450514"/>
                    </a:lnTo>
                    <a:close/>
                  </a:path>
                </a:pathLst>
              </a:custGeom>
              <a:solidFill>
                <a:srgbClr val="EBEAEA"/>
              </a:solidFill>
              <a:ln cap="sq">
                <a:noFill/>
                <a:prstDash val="solid"/>
                <a:miter/>
              </a:ln>
            </p:spPr>
          </p:sp>
          <p:sp>
            <p:nvSpPr>
              <p:cNvPr name="TextBox 32" id="32"/>
              <p:cNvSpPr txBox="true"/>
              <p:nvPr/>
            </p:nvSpPr>
            <p:spPr>
              <a:xfrm>
                <a:off x="0" y="-19050"/>
                <a:ext cx="1524323" cy="2469564"/>
              </a:xfrm>
              <a:prstGeom prst="rect">
                <a:avLst/>
              </a:prstGeom>
            </p:spPr>
            <p:txBody>
              <a:bodyPr anchor="ctr" rtlCol="false" tIns="50800" lIns="50800" bIns="50800" rIns="50800"/>
              <a:lstStyle/>
              <a:p>
                <a:pPr algn="ctr">
                  <a:lnSpc>
                    <a:spcPts val="1399"/>
                  </a:lnSpc>
                </a:pPr>
              </a:p>
            </p:txBody>
          </p:sp>
        </p:grpSp>
        <p:grpSp>
          <p:nvGrpSpPr>
            <p:cNvPr name="Group 33" id="33"/>
            <p:cNvGrpSpPr/>
            <p:nvPr/>
          </p:nvGrpSpPr>
          <p:grpSpPr>
            <a:xfrm rot="0">
              <a:off x="197911" y="56916"/>
              <a:ext cx="2202688" cy="3929757"/>
              <a:chOff x="0" y="0"/>
              <a:chExt cx="1292128" cy="2305250"/>
            </a:xfrm>
          </p:grpSpPr>
          <p:sp>
            <p:nvSpPr>
              <p:cNvPr name="Freeform 34" id="34"/>
              <p:cNvSpPr/>
              <p:nvPr/>
            </p:nvSpPr>
            <p:spPr>
              <a:xfrm flipH="false" flipV="false" rot="0">
                <a:off x="0" y="0"/>
                <a:ext cx="1292128" cy="2305250"/>
              </a:xfrm>
              <a:custGeom>
                <a:avLst/>
                <a:gdLst/>
                <a:ahLst/>
                <a:cxnLst/>
                <a:rect r="r" b="b" t="t" l="l"/>
                <a:pathLst>
                  <a:path h="2305250" w="1292128">
                    <a:moveTo>
                      <a:pt x="0" y="0"/>
                    </a:moveTo>
                    <a:lnTo>
                      <a:pt x="1292128" y="0"/>
                    </a:lnTo>
                    <a:lnTo>
                      <a:pt x="1292128" y="2305250"/>
                    </a:lnTo>
                    <a:lnTo>
                      <a:pt x="0" y="2305250"/>
                    </a:lnTo>
                    <a:close/>
                  </a:path>
                </a:pathLst>
              </a:custGeom>
              <a:solidFill>
                <a:srgbClr val="795D4C"/>
              </a:solidFill>
              <a:ln cap="sq">
                <a:noFill/>
                <a:prstDash val="solid"/>
                <a:miter/>
              </a:ln>
            </p:spPr>
          </p:sp>
          <p:sp>
            <p:nvSpPr>
              <p:cNvPr name="TextBox 35" id="35"/>
              <p:cNvSpPr txBox="true"/>
              <p:nvPr/>
            </p:nvSpPr>
            <p:spPr>
              <a:xfrm>
                <a:off x="0" y="-19050"/>
                <a:ext cx="1292128" cy="2324300"/>
              </a:xfrm>
              <a:prstGeom prst="rect">
                <a:avLst/>
              </a:prstGeom>
            </p:spPr>
            <p:txBody>
              <a:bodyPr anchor="ctr" rtlCol="false" tIns="50800" lIns="50800" bIns="50800" rIns="50800"/>
              <a:lstStyle/>
              <a:p>
                <a:pPr algn="ctr">
                  <a:lnSpc>
                    <a:spcPts val="1399"/>
                  </a:lnSpc>
                </a:pPr>
              </a:p>
            </p:txBody>
          </p:sp>
        </p:grpSp>
      </p:grpSp>
      <p:grpSp>
        <p:nvGrpSpPr>
          <p:cNvPr name="Group 36" id="36"/>
          <p:cNvGrpSpPr/>
          <p:nvPr/>
        </p:nvGrpSpPr>
        <p:grpSpPr>
          <a:xfrm rot="0">
            <a:off x="14363696" y="2072541"/>
            <a:ext cx="1948884" cy="3133040"/>
            <a:chOff x="0" y="0"/>
            <a:chExt cx="2598511" cy="4177387"/>
          </a:xfrm>
        </p:grpSpPr>
        <p:grpSp>
          <p:nvGrpSpPr>
            <p:cNvPr name="Group 37" id="37"/>
            <p:cNvGrpSpPr/>
            <p:nvPr/>
          </p:nvGrpSpPr>
          <p:grpSpPr>
            <a:xfrm rot="0">
              <a:off x="0" y="0"/>
              <a:ext cx="2598511" cy="4177387"/>
              <a:chOff x="0" y="0"/>
              <a:chExt cx="1524323" cy="2450514"/>
            </a:xfrm>
          </p:grpSpPr>
          <p:sp>
            <p:nvSpPr>
              <p:cNvPr name="Freeform 38" id="38"/>
              <p:cNvSpPr/>
              <p:nvPr/>
            </p:nvSpPr>
            <p:spPr>
              <a:xfrm flipH="false" flipV="false" rot="0">
                <a:off x="0" y="0"/>
                <a:ext cx="1524323" cy="2450514"/>
              </a:xfrm>
              <a:custGeom>
                <a:avLst/>
                <a:gdLst/>
                <a:ahLst/>
                <a:cxnLst/>
                <a:rect r="r" b="b" t="t" l="l"/>
                <a:pathLst>
                  <a:path h="2450514" w="1524323">
                    <a:moveTo>
                      <a:pt x="0" y="0"/>
                    </a:moveTo>
                    <a:lnTo>
                      <a:pt x="1524323" y="0"/>
                    </a:lnTo>
                    <a:lnTo>
                      <a:pt x="1524323" y="2450514"/>
                    </a:lnTo>
                    <a:lnTo>
                      <a:pt x="0" y="2450514"/>
                    </a:lnTo>
                    <a:close/>
                  </a:path>
                </a:pathLst>
              </a:custGeom>
              <a:solidFill>
                <a:srgbClr val="EBEAEA"/>
              </a:solidFill>
              <a:ln cap="sq">
                <a:noFill/>
                <a:prstDash val="solid"/>
                <a:miter/>
              </a:ln>
            </p:spPr>
          </p:sp>
          <p:sp>
            <p:nvSpPr>
              <p:cNvPr name="TextBox 39" id="39"/>
              <p:cNvSpPr txBox="true"/>
              <p:nvPr/>
            </p:nvSpPr>
            <p:spPr>
              <a:xfrm>
                <a:off x="0" y="-19050"/>
                <a:ext cx="1524323" cy="2469564"/>
              </a:xfrm>
              <a:prstGeom prst="rect">
                <a:avLst/>
              </a:prstGeom>
            </p:spPr>
            <p:txBody>
              <a:bodyPr anchor="ctr" rtlCol="false" tIns="50800" lIns="50800" bIns="50800" rIns="50800"/>
              <a:lstStyle/>
              <a:p>
                <a:pPr algn="ctr">
                  <a:lnSpc>
                    <a:spcPts val="1399"/>
                  </a:lnSpc>
                </a:pPr>
              </a:p>
            </p:txBody>
          </p:sp>
        </p:grpSp>
        <p:grpSp>
          <p:nvGrpSpPr>
            <p:cNvPr name="Group 40" id="40"/>
            <p:cNvGrpSpPr/>
            <p:nvPr/>
          </p:nvGrpSpPr>
          <p:grpSpPr>
            <a:xfrm rot="0">
              <a:off x="197911" y="56916"/>
              <a:ext cx="2202688" cy="3929757"/>
              <a:chOff x="0" y="0"/>
              <a:chExt cx="1292128" cy="2305250"/>
            </a:xfrm>
          </p:grpSpPr>
          <p:sp>
            <p:nvSpPr>
              <p:cNvPr name="Freeform 41" id="41"/>
              <p:cNvSpPr/>
              <p:nvPr/>
            </p:nvSpPr>
            <p:spPr>
              <a:xfrm flipH="false" flipV="false" rot="0">
                <a:off x="0" y="0"/>
                <a:ext cx="1292128" cy="2305250"/>
              </a:xfrm>
              <a:custGeom>
                <a:avLst/>
                <a:gdLst/>
                <a:ahLst/>
                <a:cxnLst/>
                <a:rect r="r" b="b" t="t" l="l"/>
                <a:pathLst>
                  <a:path h="2305250" w="1292128">
                    <a:moveTo>
                      <a:pt x="0" y="0"/>
                    </a:moveTo>
                    <a:lnTo>
                      <a:pt x="1292128" y="0"/>
                    </a:lnTo>
                    <a:lnTo>
                      <a:pt x="1292128" y="2305250"/>
                    </a:lnTo>
                    <a:lnTo>
                      <a:pt x="0" y="2305250"/>
                    </a:lnTo>
                    <a:close/>
                  </a:path>
                </a:pathLst>
              </a:custGeom>
              <a:solidFill>
                <a:srgbClr val="3B3B3B"/>
              </a:solidFill>
              <a:ln cap="sq">
                <a:noFill/>
                <a:prstDash val="solid"/>
                <a:miter/>
              </a:ln>
            </p:spPr>
          </p:sp>
          <p:sp>
            <p:nvSpPr>
              <p:cNvPr name="TextBox 42" id="42"/>
              <p:cNvSpPr txBox="true"/>
              <p:nvPr/>
            </p:nvSpPr>
            <p:spPr>
              <a:xfrm>
                <a:off x="0" y="-19050"/>
                <a:ext cx="1292128" cy="2324300"/>
              </a:xfrm>
              <a:prstGeom prst="rect">
                <a:avLst/>
              </a:prstGeom>
            </p:spPr>
            <p:txBody>
              <a:bodyPr anchor="ctr" rtlCol="false" tIns="50800" lIns="50800" bIns="50800" rIns="50800"/>
              <a:lstStyle/>
              <a:p>
                <a:pPr algn="ctr">
                  <a:lnSpc>
                    <a:spcPts val="1399"/>
                  </a:lnSpc>
                </a:pPr>
              </a:p>
            </p:txBody>
          </p:sp>
        </p:grpSp>
      </p:grpSp>
      <p:grpSp>
        <p:nvGrpSpPr>
          <p:cNvPr name="Group 43" id="43"/>
          <p:cNvGrpSpPr/>
          <p:nvPr/>
        </p:nvGrpSpPr>
        <p:grpSpPr>
          <a:xfrm rot="0">
            <a:off x="2030928" y="2041760"/>
            <a:ext cx="1948884" cy="3133040"/>
            <a:chOff x="0" y="0"/>
            <a:chExt cx="2598511" cy="4177387"/>
          </a:xfrm>
        </p:grpSpPr>
        <p:grpSp>
          <p:nvGrpSpPr>
            <p:cNvPr name="Group 44" id="44"/>
            <p:cNvGrpSpPr/>
            <p:nvPr/>
          </p:nvGrpSpPr>
          <p:grpSpPr>
            <a:xfrm rot="0">
              <a:off x="0" y="0"/>
              <a:ext cx="2598511" cy="4177387"/>
              <a:chOff x="0" y="0"/>
              <a:chExt cx="1524323" cy="2450514"/>
            </a:xfrm>
          </p:grpSpPr>
          <p:sp>
            <p:nvSpPr>
              <p:cNvPr name="Freeform 45" id="45"/>
              <p:cNvSpPr/>
              <p:nvPr/>
            </p:nvSpPr>
            <p:spPr>
              <a:xfrm flipH="false" flipV="false" rot="0">
                <a:off x="0" y="0"/>
                <a:ext cx="1524323" cy="2450514"/>
              </a:xfrm>
              <a:custGeom>
                <a:avLst/>
                <a:gdLst/>
                <a:ahLst/>
                <a:cxnLst/>
                <a:rect r="r" b="b" t="t" l="l"/>
                <a:pathLst>
                  <a:path h="2450514" w="1524323">
                    <a:moveTo>
                      <a:pt x="0" y="0"/>
                    </a:moveTo>
                    <a:lnTo>
                      <a:pt x="1524323" y="0"/>
                    </a:lnTo>
                    <a:lnTo>
                      <a:pt x="1524323" y="2450514"/>
                    </a:lnTo>
                    <a:lnTo>
                      <a:pt x="0" y="2450514"/>
                    </a:lnTo>
                    <a:close/>
                  </a:path>
                </a:pathLst>
              </a:custGeom>
              <a:solidFill>
                <a:srgbClr val="EBEAEA"/>
              </a:solidFill>
              <a:ln cap="sq">
                <a:noFill/>
                <a:prstDash val="solid"/>
                <a:miter/>
              </a:ln>
            </p:spPr>
          </p:sp>
          <p:sp>
            <p:nvSpPr>
              <p:cNvPr name="TextBox 46" id="46"/>
              <p:cNvSpPr txBox="true"/>
              <p:nvPr/>
            </p:nvSpPr>
            <p:spPr>
              <a:xfrm>
                <a:off x="0" y="-19050"/>
                <a:ext cx="1524323" cy="2469564"/>
              </a:xfrm>
              <a:prstGeom prst="rect">
                <a:avLst/>
              </a:prstGeom>
            </p:spPr>
            <p:txBody>
              <a:bodyPr anchor="ctr" rtlCol="false" tIns="50800" lIns="50800" bIns="50800" rIns="50800"/>
              <a:lstStyle/>
              <a:p>
                <a:pPr algn="ctr">
                  <a:lnSpc>
                    <a:spcPts val="1399"/>
                  </a:lnSpc>
                </a:pPr>
              </a:p>
            </p:txBody>
          </p:sp>
        </p:grpSp>
        <p:grpSp>
          <p:nvGrpSpPr>
            <p:cNvPr name="Group 47" id="47"/>
            <p:cNvGrpSpPr/>
            <p:nvPr/>
          </p:nvGrpSpPr>
          <p:grpSpPr>
            <a:xfrm rot="0">
              <a:off x="197911" y="56916"/>
              <a:ext cx="2202688" cy="3929757"/>
              <a:chOff x="0" y="0"/>
              <a:chExt cx="1292128" cy="2305250"/>
            </a:xfrm>
          </p:grpSpPr>
          <p:sp>
            <p:nvSpPr>
              <p:cNvPr name="Freeform 48" id="48"/>
              <p:cNvSpPr/>
              <p:nvPr/>
            </p:nvSpPr>
            <p:spPr>
              <a:xfrm flipH="false" flipV="false" rot="0">
                <a:off x="0" y="0"/>
                <a:ext cx="1292128" cy="2305250"/>
              </a:xfrm>
              <a:custGeom>
                <a:avLst/>
                <a:gdLst/>
                <a:ahLst/>
                <a:cxnLst/>
                <a:rect r="r" b="b" t="t" l="l"/>
                <a:pathLst>
                  <a:path h="2305250" w="1292128">
                    <a:moveTo>
                      <a:pt x="0" y="0"/>
                    </a:moveTo>
                    <a:lnTo>
                      <a:pt x="1292128" y="0"/>
                    </a:lnTo>
                    <a:lnTo>
                      <a:pt x="1292128" y="2305250"/>
                    </a:lnTo>
                    <a:lnTo>
                      <a:pt x="0" y="2305250"/>
                    </a:lnTo>
                    <a:close/>
                  </a:path>
                </a:pathLst>
              </a:custGeom>
              <a:solidFill>
                <a:srgbClr val="F8F6ED"/>
              </a:solidFill>
              <a:ln cap="sq">
                <a:noFill/>
                <a:prstDash val="solid"/>
                <a:miter/>
              </a:ln>
            </p:spPr>
          </p:sp>
          <p:sp>
            <p:nvSpPr>
              <p:cNvPr name="TextBox 49" id="49"/>
              <p:cNvSpPr txBox="true"/>
              <p:nvPr/>
            </p:nvSpPr>
            <p:spPr>
              <a:xfrm>
                <a:off x="0" y="-19050"/>
                <a:ext cx="1292128" cy="2324300"/>
              </a:xfrm>
              <a:prstGeom prst="rect">
                <a:avLst/>
              </a:prstGeom>
            </p:spPr>
            <p:txBody>
              <a:bodyPr anchor="ctr" rtlCol="false" tIns="50800" lIns="50800" bIns="50800" rIns="50800"/>
              <a:lstStyle/>
              <a:p>
                <a:pPr algn="ctr">
                  <a:lnSpc>
                    <a:spcPts val="1399"/>
                  </a:lnSpc>
                </a:pPr>
              </a:p>
            </p:txBody>
          </p:sp>
        </p:grpSp>
      </p:grpSp>
      <p:sp>
        <p:nvSpPr>
          <p:cNvPr name="TextBox 50" id="50"/>
          <p:cNvSpPr txBox="true"/>
          <p:nvPr/>
        </p:nvSpPr>
        <p:spPr>
          <a:xfrm rot="0">
            <a:off x="7266296" y="9531568"/>
            <a:ext cx="3755409" cy="476250"/>
          </a:xfrm>
          <a:prstGeom prst="rect">
            <a:avLst/>
          </a:prstGeom>
        </p:spPr>
        <p:txBody>
          <a:bodyPr anchor="t" rtlCol="false" tIns="0" lIns="0" bIns="0" rIns="0">
            <a:spAutoFit/>
          </a:bodyPr>
          <a:lstStyle/>
          <a:p>
            <a:pPr algn="ctr">
              <a:lnSpc>
                <a:spcPts val="1893"/>
              </a:lnSpc>
            </a:pPr>
            <a:r>
              <a:rPr lang="en-US" sz="1577" spc="39">
                <a:solidFill>
                  <a:srgbClr val="3B3B3B"/>
                </a:solidFill>
                <a:latin typeface="Montserrat"/>
                <a:ea typeface="Montserrat"/>
                <a:cs typeface="Montserrat"/>
                <a:sym typeface="Montserrat"/>
              </a:rPr>
              <a:t>ARCHITEKTEN</a:t>
            </a:r>
          </a:p>
          <a:p>
            <a:pPr algn="ctr">
              <a:lnSpc>
                <a:spcPts val="1893"/>
              </a:lnSpc>
            </a:pPr>
            <a:r>
              <a:rPr lang="en-US" b="true" sz="1577" spc="39">
                <a:solidFill>
                  <a:srgbClr val="3B3B3B"/>
                </a:solidFill>
                <a:latin typeface="Montserrat Bold"/>
                <a:ea typeface="Montserrat Bold"/>
                <a:cs typeface="Montserrat Bold"/>
                <a:sym typeface="Montserrat Bold"/>
              </a:rPr>
              <a:t>ALDENAIRE &amp; PARTNERS</a:t>
            </a:r>
          </a:p>
        </p:txBody>
      </p:sp>
      <p:sp>
        <p:nvSpPr>
          <p:cNvPr name="TextBox 51" id="51"/>
          <p:cNvSpPr txBox="true"/>
          <p:nvPr/>
        </p:nvSpPr>
        <p:spPr>
          <a:xfrm rot="0">
            <a:off x="16324668" y="9502993"/>
            <a:ext cx="934632" cy="240665"/>
          </a:xfrm>
          <a:prstGeom prst="rect">
            <a:avLst/>
          </a:prstGeom>
        </p:spPr>
        <p:txBody>
          <a:bodyPr anchor="t" rtlCol="false" tIns="0" lIns="0" bIns="0" rIns="0">
            <a:spAutoFit/>
          </a:bodyPr>
          <a:lstStyle/>
          <a:p>
            <a:pPr algn="r">
              <a:lnSpc>
                <a:spcPts val="1959"/>
              </a:lnSpc>
              <a:spcBef>
                <a:spcPct val="0"/>
              </a:spcBef>
            </a:pPr>
            <a:r>
              <a:rPr lang="en-US" sz="1399">
                <a:solidFill>
                  <a:srgbClr val="FFFFFF"/>
                </a:solidFill>
                <a:latin typeface="Montserrat"/>
                <a:ea typeface="Montserrat"/>
                <a:cs typeface="Montserrat"/>
                <a:sym typeface="Montserrat"/>
              </a:rPr>
              <a:t>S. 07</a:t>
            </a:r>
          </a:p>
        </p:txBody>
      </p:sp>
      <p:grpSp>
        <p:nvGrpSpPr>
          <p:cNvPr name="Group 52" id="52"/>
          <p:cNvGrpSpPr/>
          <p:nvPr/>
        </p:nvGrpSpPr>
        <p:grpSpPr>
          <a:xfrm rot="0">
            <a:off x="14661061" y="4148562"/>
            <a:ext cx="1693767" cy="766374"/>
            <a:chOff x="0" y="0"/>
            <a:chExt cx="2258356" cy="1021832"/>
          </a:xfrm>
        </p:grpSpPr>
        <p:sp>
          <p:nvSpPr>
            <p:cNvPr name="TextBox 53" id="53"/>
            <p:cNvSpPr txBox="true"/>
            <p:nvPr/>
          </p:nvSpPr>
          <p:spPr>
            <a:xfrm rot="0">
              <a:off x="0" y="679144"/>
              <a:ext cx="1938674" cy="342688"/>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Montserrat"/>
                  <a:ea typeface="Montserrat"/>
                  <a:cs typeface="Montserrat"/>
                  <a:sym typeface="Montserrat"/>
                </a:rPr>
                <a:t>#3B3B3B</a:t>
              </a:r>
            </a:p>
          </p:txBody>
        </p:sp>
        <p:sp>
          <p:nvSpPr>
            <p:cNvPr name="TextBox 54" id="54"/>
            <p:cNvSpPr txBox="true"/>
            <p:nvPr/>
          </p:nvSpPr>
          <p:spPr>
            <a:xfrm rot="0">
              <a:off x="4872" y="-47625"/>
              <a:ext cx="2253484" cy="547158"/>
            </a:xfrm>
            <a:prstGeom prst="rect">
              <a:avLst/>
            </a:prstGeom>
          </p:spPr>
          <p:txBody>
            <a:bodyPr anchor="t" rtlCol="false" tIns="0" lIns="0" bIns="0" rIns="0">
              <a:spAutoFit/>
            </a:bodyPr>
            <a:lstStyle/>
            <a:p>
              <a:pPr algn="l">
                <a:lnSpc>
                  <a:spcPts val="3500"/>
                </a:lnSpc>
              </a:pPr>
              <a:r>
                <a:rPr lang="en-US" sz="2500" spc="5">
                  <a:solidFill>
                    <a:srgbClr val="FFFFFF"/>
                  </a:solidFill>
                  <a:latin typeface="Breathing"/>
                  <a:ea typeface="Breathing"/>
                  <a:cs typeface="Breathing"/>
                  <a:sym typeface="Breathing"/>
                </a:rPr>
                <a:t>Peacan</a:t>
              </a:r>
            </a:p>
          </p:txBody>
        </p:sp>
      </p:grpSp>
      <p:grpSp>
        <p:nvGrpSpPr>
          <p:cNvPr name="Group 55" id="55"/>
          <p:cNvGrpSpPr/>
          <p:nvPr/>
        </p:nvGrpSpPr>
        <p:grpSpPr>
          <a:xfrm rot="0">
            <a:off x="12146070" y="4183646"/>
            <a:ext cx="2226474" cy="754785"/>
            <a:chOff x="0" y="0"/>
            <a:chExt cx="2968631" cy="1006380"/>
          </a:xfrm>
        </p:grpSpPr>
        <p:sp>
          <p:nvSpPr>
            <p:cNvPr name="TextBox 56" id="56"/>
            <p:cNvSpPr txBox="true"/>
            <p:nvPr/>
          </p:nvSpPr>
          <p:spPr>
            <a:xfrm rot="0">
              <a:off x="785" y="663692"/>
              <a:ext cx="2141618" cy="342688"/>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Montserrat"/>
                  <a:ea typeface="Montserrat"/>
                  <a:cs typeface="Montserrat"/>
                  <a:sym typeface="Montserrat"/>
                </a:rPr>
                <a:t>#795D4C</a:t>
              </a:r>
            </a:p>
          </p:txBody>
        </p:sp>
        <p:sp>
          <p:nvSpPr>
            <p:cNvPr name="TextBox 57" id="57"/>
            <p:cNvSpPr txBox="true"/>
            <p:nvPr/>
          </p:nvSpPr>
          <p:spPr>
            <a:xfrm rot="0">
              <a:off x="0" y="-47625"/>
              <a:ext cx="2968631" cy="547158"/>
            </a:xfrm>
            <a:prstGeom prst="rect">
              <a:avLst/>
            </a:prstGeom>
          </p:spPr>
          <p:txBody>
            <a:bodyPr anchor="t" rtlCol="false" tIns="0" lIns="0" bIns="0" rIns="0">
              <a:spAutoFit/>
            </a:bodyPr>
            <a:lstStyle/>
            <a:p>
              <a:pPr algn="l">
                <a:lnSpc>
                  <a:spcPts val="3500"/>
                </a:lnSpc>
              </a:pPr>
              <a:r>
                <a:rPr lang="en-US" sz="2500" spc="5">
                  <a:solidFill>
                    <a:srgbClr val="FFFFFF"/>
                  </a:solidFill>
                  <a:latin typeface="Breathing"/>
                  <a:ea typeface="Breathing"/>
                  <a:cs typeface="Breathing"/>
                  <a:sym typeface="Breathing"/>
                </a:rPr>
                <a:t>Kohle</a:t>
              </a:r>
            </a:p>
          </p:txBody>
        </p:sp>
      </p:grpSp>
      <p:grpSp>
        <p:nvGrpSpPr>
          <p:cNvPr name="Group 58" id="58"/>
          <p:cNvGrpSpPr/>
          <p:nvPr/>
        </p:nvGrpSpPr>
        <p:grpSpPr>
          <a:xfrm rot="0">
            <a:off x="9637510" y="4136973"/>
            <a:ext cx="1822760" cy="777963"/>
            <a:chOff x="0" y="0"/>
            <a:chExt cx="2430347" cy="1037284"/>
          </a:xfrm>
        </p:grpSpPr>
        <p:sp>
          <p:nvSpPr>
            <p:cNvPr name="TextBox 59" id="59"/>
            <p:cNvSpPr txBox="true"/>
            <p:nvPr/>
          </p:nvSpPr>
          <p:spPr>
            <a:xfrm rot="0">
              <a:off x="0" y="694596"/>
              <a:ext cx="2289634" cy="342688"/>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Montserrat"/>
                  <a:ea typeface="Montserrat"/>
                  <a:cs typeface="Montserrat"/>
                  <a:sym typeface="Montserrat"/>
                </a:rPr>
                <a:t>#BE9F80</a:t>
              </a:r>
            </a:p>
          </p:txBody>
        </p:sp>
        <p:sp>
          <p:nvSpPr>
            <p:cNvPr name="TextBox 60" id="60"/>
            <p:cNvSpPr txBox="true"/>
            <p:nvPr/>
          </p:nvSpPr>
          <p:spPr>
            <a:xfrm rot="0">
              <a:off x="7464" y="-47625"/>
              <a:ext cx="2422882" cy="547158"/>
            </a:xfrm>
            <a:prstGeom prst="rect">
              <a:avLst/>
            </a:prstGeom>
          </p:spPr>
          <p:txBody>
            <a:bodyPr anchor="t" rtlCol="false" tIns="0" lIns="0" bIns="0" rIns="0">
              <a:spAutoFit/>
            </a:bodyPr>
            <a:lstStyle/>
            <a:p>
              <a:pPr algn="l">
                <a:lnSpc>
                  <a:spcPts val="3500"/>
                </a:lnSpc>
              </a:pPr>
              <a:r>
                <a:rPr lang="en-US" sz="2500" spc="-50">
                  <a:solidFill>
                    <a:srgbClr val="FFFFFF"/>
                  </a:solidFill>
                  <a:latin typeface="Breathing"/>
                  <a:ea typeface="Breathing"/>
                  <a:cs typeface="Breathing"/>
                  <a:sym typeface="Breathing"/>
                </a:rPr>
                <a:t>Karamel</a:t>
              </a:r>
            </a:p>
          </p:txBody>
        </p:sp>
      </p:grpSp>
      <p:grpSp>
        <p:nvGrpSpPr>
          <p:cNvPr name="Group 61" id="61"/>
          <p:cNvGrpSpPr/>
          <p:nvPr/>
        </p:nvGrpSpPr>
        <p:grpSpPr>
          <a:xfrm rot="0">
            <a:off x="7145642" y="4171740"/>
            <a:ext cx="1727710" cy="743196"/>
            <a:chOff x="0" y="0"/>
            <a:chExt cx="2303613" cy="990929"/>
          </a:xfrm>
        </p:grpSpPr>
        <p:sp>
          <p:nvSpPr>
            <p:cNvPr name="TextBox 62" id="62"/>
            <p:cNvSpPr txBox="true"/>
            <p:nvPr/>
          </p:nvSpPr>
          <p:spPr>
            <a:xfrm rot="0">
              <a:off x="0" y="648240"/>
              <a:ext cx="2303613" cy="342688"/>
            </a:xfrm>
            <a:prstGeom prst="rect">
              <a:avLst/>
            </a:prstGeom>
          </p:spPr>
          <p:txBody>
            <a:bodyPr anchor="t" rtlCol="false" tIns="0" lIns="0" bIns="0" rIns="0">
              <a:spAutoFit/>
            </a:bodyPr>
            <a:lstStyle/>
            <a:p>
              <a:pPr algn="l">
                <a:lnSpc>
                  <a:spcPts val="2239"/>
                </a:lnSpc>
                <a:spcBef>
                  <a:spcPct val="0"/>
                </a:spcBef>
              </a:pPr>
              <a:r>
                <a:rPr lang="en-US" sz="1599">
                  <a:solidFill>
                    <a:srgbClr val="3B3B3B"/>
                  </a:solidFill>
                  <a:latin typeface="Montserrat"/>
                  <a:ea typeface="Montserrat"/>
                  <a:cs typeface="Montserrat"/>
                  <a:sym typeface="Montserrat"/>
                </a:rPr>
                <a:t>#AFA49B</a:t>
              </a:r>
            </a:p>
          </p:txBody>
        </p:sp>
        <p:sp>
          <p:nvSpPr>
            <p:cNvPr name="TextBox 63" id="63"/>
            <p:cNvSpPr txBox="true"/>
            <p:nvPr/>
          </p:nvSpPr>
          <p:spPr>
            <a:xfrm rot="0">
              <a:off x="11709" y="-47625"/>
              <a:ext cx="2291904" cy="547158"/>
            </a:xfrm>
            <a:prstGeom prst="rect">
              <a:avLst/>
            </a:prstGeom>
          </p:spPr>
          <p:txBody>
            <a:bodyPr anchor="t" rtlCol="false" tIns="0" lIns="0" bIns="0" rIns="0">
              <a:spAutoFit/>
            </a:bodyPr>
            <a:lstStyle/>
            <a:p>
              <a:pPr algn="l">
                <a:lnSpc>
                  <a:spcPts val="3500"/>
                </a:lnSpc>
              </a:pPr>
              <a:r>
                <a:rPr lang="en-US" sz="2500" spc="5">
                  <a:solidFill>
                    <a:srgbClr val="303030"/>
                  </a:solidFill>
                  <a:latin typeface="Breathing"/>
                  <a:ea typeface="Breathing"/>
                  <a:cs typeface="Breathing"/>
                  <a:sym typeface="Breathing"/>
                </a:rPr>
                <a:t>Taupe</a:t>
              </a:r>
            </a:p>
          </p:txBody>
        </p:sp>
      </p:grpSp>
      <p:grpSp>
        <p:nvGrpSpPr>
          <p:cNvPr name="Group 64" id="64"/>
          <p:cNvGrpSpPr/>
          <p:nvPr/>
        </p:nvGrpSpPr>
        <p:grpSpPr>
          <a:xfrm rot="0">
            <a:off x="4728681" y="4183646"/>
            <a:ext cx="1727710" cy="754785"/>
            <a:chOff x="0" y="0"/>
            <a:chExt cx="2303613" cy="1006380"/>
          </a:xfrm>
        </p:grpSpPr>
        <p:sp>
          <p:nvSpPr>
            <p:cNvPr name="TextBox 65" id="65"/>
            <p:cNvSpPr txBox="true"/>
            <p:nvPr/>
          </p:nvSpPr>
          <p:spPr>
            <a:xfrm rot="0">
              <a:off x="0" y="663692"/>
              <a:ext cx="2303613" cy="342688"/>
            </a:xfrm>
            <a:prstGeom prst="rect">
              <a:avLst/>
            </a:prstGeom>
          </p:spPr>
          <p:txBody>
            <a:bodyPr anchor="t" rtlCol="false" tIns="0" lIns="0" bIns="0" rIns="0">
              <a:spAutoFit/>
            </a:bodyPr>
            <a:lstStyle/>
            <a:p>
              <a:pPr algn="l">
                <a:lnSpc>
                  <a:spcPts val="2239"/>
                </a:lnSpc>
                <a:spcBef>
                  <a:spcPct val="0"/>
                </a:spcBef>
              </a:pPr>
              <a:r>
                <a:rPr lang="en-US" sz="1599">
                  <a:solidFill>
                    <a:srgbClr val="3B3B3B"/>
                  </a:solidFill>
                  <a:latin typeface="Montserrat"/>
                  <a:ea typeface="Montserrat"/>
                  <a:cs typeface="Montserrat"/>
                  <a:sym typeface="Montserrat"/>
                </a:rPr>
                <a:t>#D2C8BC</a:t>
              </a:r>
            </a:p>
          </p:txBody>
        </p:sp>
        <p:sp>
          <p:nvSpPr>
            <p:cNvPr name="TextBox 66" id="66"/>
            <p:cNvSpPr txBox="true"/>
            <p:nvPr/>
          </p:nvSpPr>
          <p:spPr>
            <a:xfrm rot="0">
              <a:off x="0" y="-47625"/>
              <a:ext cx="2303613" cy="547158"/>
            </a:xfrm>
            <a:prstGeom prst="rect">
              <a:avLst/>
            </a:prstGeom>
          </p:spPr>
          <p:txBody>
            <a:bodyPr anchor="t" rtlCol="false" tIns="0" lIns="0" bIns="0" rIns="0">
              <a:spAutoFit/>
            </a:bodyPr>
            <a:lstStyle/>
            <a:p>
              <a:pPr algn="l">
                <a:lnSpc>
                  <a:spcPts val="3500"/>
                </a:lnSpc>
              </a:pPr>
              <a:r>
                <a:rPr lang="en-US" sz="2500" spc="5">
                  <a:solidFill>
                    <a:srgbClr val="303030"/>
                  </a:solidFill>
                  <a:latin typeface="Breathing"/>
                  <a:ea typeface="Breathing"/>
                  <a:cs typeface="Breathing"/>
                  <a:sym typeface="Breathing"/>
                </a:rPr>
                <a:t>Stein</a:t>
              </a:r>
            </a:p>
          </p:txBody>
        </p:sp>
      </p:grpSp>
      <p:grpSp>
        <p:nvGrpSpPr>
          <p:cNvPr name="Group 67" id="67"/>
          <p:cNvGrpSpPr/>
          <p:nvPr/>
        </p:nvGrpSpPr>
        <p:grpSpPr>
          <a:xfrm rot="0">
            <a:off x="2314904" y="4183646"/>
            <a:ext cx="1724527" cy="766374"/>
            <a:chOff x="0" y="0"/>
            <a:chExt cx="2299369" cy="1021832"/>
          </a:xfrm>
        </p:grpSpPr>
        <p:sp>
          <p:nvSpPr>
            <p:cNvPr name="TextBox 68" id="68"/>
            <p:cNvSpPr txBox="true"/>
            <p:nvPr/>
          </p:nvSpPr>
          <p:spPr>
            <a:xfrm rot="0">
              <a:off x="0" y="679144"/>
              <a:ext cx="2299369" cy="342688"/>
            </a:xfrm>
            <a:prstGeom prst="rect">
              <a:avLst/>
            </a:prstGeom>
          </p:spPr>
          <p:txBody>
            <a:bodyPr anchor="t" rtlCol="false" tIns="0" lIns="0" bIns="0" rIns="0">
              <a:spAutoFit/>
            </a:bodyPr>
            <a:lstStyle/>
            <a:p>
              <a:pPr algn="l">
                <a:lnSpc>
                  <a:spcPts val="2239"/>
                </a:lnSpc>
                <a:spcBef>
                  <a:spcPct val="0"/>
                </a:spcBef>
              </a:pPr>
              <a:r>
                <a:rPr lang="en-US" sz="1599">
                  <a:solidFill>
                    <a:srgbClr val="3B3B3B"/>
                  </a:solidFill>
                  <a:latin typeface="Montserrat"/>
                  <a:ea typeface="Montserrat"/>
                  <a:cs typeface="Montserrat"/>
                  <a:sym typeface="Montserrat"/>
                </a:rPr>
                <a:t>#F8F6ED</a:t>
              </a:r>
            </a:p>
          </p:txBody>
        </p:sp>
        <p:sp>
          <p:nvSpPr>
            <p:cNvPr name="TextBox 69" id="69"/>
            <p:cNvSpPr txBox="true"/>
            <p:nvPr/>
          </p:nvSpPr>
          <p:spPr>
            <a:xfrm rot="0">
              <a:off x="7464" y="-47625"/>
              <a:ext cx="2291904" cy="547158"/>
            </a:xfrm>
            <a:prstGeom prst="rect">
              <a:avLst/>
            </a:prstGeom>
          </p:spPr>
          <p:txBody>
            <a:bodyPr anchor="t" rtlCol="false" tIns="0" lIns="0" bIns="0" rIns="0">
              <a:spAutoFit/>
            </a:bodyPr>
            <a:lstStyle/>
            <a:p>
              <a:pPr algn="l">
                <a:lnSpc>
                  <a:spcPts val="3500"/>
                </a:lnSpc>
              </a:pPr>
              <a:r>
                <a:rPr lang="en-US" sz="2500" spc="5">
                  <a:solidFill>
                    <a:srgbClr val="303030"/>
                  </a:solidFill>
                  <a:latin typeface="Breathing"/>
                  <a:ea typeface="Breathing"/>
                  <a:cs typeface="Breathing"/>
                  <a:sym typeface="Breathing"/>
                </a:rPr>
                <a:t>Ivory</a:t>
              </a:r>
            </a:p>
          </p:txBody>
        </p:sp>
      </p:grpSp>
      <p:sp>
        <p:nvSpPr>
          <p:cNvPr name="TextBox 70" id="70"/>
          <p:cNvSpPr txBox="true"/>
          <p:nvPr/>
        </p:nvSpPr>
        <p:spPr>
          <a:xfrm rot="0">
            <a:off x="1111766" y="228802"/>
            <a:ext cx="12175481" cy="676275"/>
          </a:xfrm>
          <a:prstGeom prst="rect">
            <a:avLst/>
          </a:prstGeom>
        </p:spPr>
        <p:txBody>
          <a:bodyPr anchor="t" rtlCol="false" tIns="0" lIns="0" bIns="0" rIns="0">
            <a:spAutoFit/>
          </a:bodyPr>
          <a:lstStyle/>
          <a:p>
            <a:pPr algn="l" marL="0" indent="0" lvl="0">
              <a:lnSpc>
                <a:spcPts val="5399"/>
              </a:lnSpc>
              <a:spcBef>
                <a:spcPct val="0"/>
              </a:spcBef>
            </a:pPr>
            <a:r>
              <a:rPr lang="en-US" b="true" sz="4499" spc="899">
                <a:solidFill>
                  <a:srgbClr val="3B3B3B"/>
                </a:solidFill>
                <a:latin typeface="Cormorant Garamond Bold"/>
                <a:ea typeface="Cormorant Garamond Bold"/>
                <a:cs typeface="Cormorant Garamond Bold"/>
                <a:sym typeface="Cormorant Garamond Bold"/>
              </a:rPr>
              <a:t>FARBKONZEPT</a:t>
            </a:r>
          </a:p>
        </p:txBody>
      </p:sp>
      <p:sp>
        <p:nvSpPr>
          <p:cNvPr name="TextBox 71" id="71"/>
          <p:cNvSpPr txBox="true"/>
          <p:nvPr/>
        </p:nvSpPr>
        <p:spPr>
          <a:xfrm rot="0">
            <a:off x="11021704" y="568845"/>
            <a:ext cx="6237596" cy="240665"/>
          </a:xfrm>
          <a:prstGeom prst="rect">
            <a:avLst/>
          </a:prstGeom>
        </p:spPr>
        <p:txBody>
          <a:bodyPr anchor="t" rtlCol="false" tIns="0" lIns="0" bIns="0" rIns="0">
            <a:spAutoFit/>
          </a:bodyPr>
          <a:lstStyle/>
          <a:p>
            <a:pPr algn="r">
              <a:lnSpc>
                <a:spcPts val="1960"/>
              </a:lnSpc>
              <a:spcBef>
                <a:spcPct val="0"/>
              </a:spcBef>
            </a:pPr>
            <a:r>
              <a:rPr lang="en-US" sz="1400">
                <a:solidFill>
                  <a:srgbClr val="3B3B3B"/>
                </a:solidFill>
                <a:latin typeface="Montserrat"/>
                <a:ea typeface="Montserrat"/>
                <a:cs typeface="Montserrat"/>
                <a:sym typeface="Montserrat"/>
              </a:rPr>
              <a:t>OBJEKT NUMMER | KONZEPT, JEDE STADT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BEAEA"/>
        </a:solidFill>
      </p:bgPr>
    </p:bg>
    <p:spTree>
      <p:nvGrpSpPr>
        <p:cNvPr id="1" name=""/>
        <p:cNvGrpSpPr/>
        <p:nvPr/>
      </p:nvGrpSpPr>
      <p:grpSpPr>
        <a:xfrm>
          <a:off x="0" y="0"/>
          <a:ext cx="0" cy="0"/>
          <a:chOff x="0" y="0"/>
          <a:chExt cx="0" cy="0"/>
        </a:xfrm>
      </p:grpSpPr>
      <p:sp>
        <p:nvSpPr>
          <p:cNvPr name="AutoShape 2" id="2"/>
          <p:cNvSpPr/>
          <p:nvPr/>
        </p:nvSpPr>
        <p:spPr>
          <a:xfrm>
            <a:off x="435699" y="1014412"/>
            <a:ext cx="17416601" cy="0"/>
          </a:xfrm>
          <a:prstGeom prst="line">
            <a:avLst/>
          </a:prstGeom>
          <a:ln cap="flat" w="19050">
            <a:solidFill>
              <a:srgbClr val="FFFFFF"/>
            </a:solidFill>
            <a:prstDash val="solid"/>
            <a:headEnd type="none" len="sm" w="sm"/>
            <a:tailEnd type="none" len="sm" w="sm"/>
          </a:ln>
        </p:spPr>
      </p:sp>
      <p:sp>
        <p:nvSpPr>
          <p:cNvPr name="AutoShape 3" id="3"/>
          <p:cNvSpPr/>
          <p:nvPr/>
        </p:nvSpPr>
        <p:spPr>
          <a:xfrm>
            <a:off x="435699" y="9244012"/>
            <a:ext cx="17416601" cy="0"/>
          </a:xfrm>
          <a:prstGeom prst="line">
            <a:avLst/>
          </a:prstGeom>
          <a:ln cap="flat" w="9525">
            <a:solidFill>
              <a:srgbClr val="FFFFFF"/>
            </a:solidFill>
            <a:prstDash val="solid"/>
            <a:headEnd type="none" len="sm" w="sm"/>
            <a:tailEnd type="none" len="sm" w="sm"/>
          </a:ln>
        </p:spPr>
      </p:sp>
      <p:sp>
        <p:nvSpPr>
          <p:cNvPr name="AutoShape 4" id="4"/>
          <p:cNvSpPr/>
          <p:nvPr/>
        </p:nvSpPr>
        <p:spPr>
          <a:xfrm>
            <a:off x="927422" y="0"/>
            <a:ext cx="0" cy="776490"/>
          </a:xfrm>
          <a:prstGeom prst="line">
            <a:avLst/>
          </a:prstGeom>
          <a:ln cap="flat" w="19050">
            <a:solidFill>
              <a:srgbClr val="FFFFFF"/>
            </a:solidFill>
            <a:prstDash val="solid"/>
            <a:headEnd type="none" len="sm" w="sm"/>
            <a:tailEnd type="none" len="sm" w="sm"/>
          </a:ln>
        </p:spPr>
      </p:sp>
      <p:sp>
        <p:nvSpPr>
          <p:cNvPr name="AutoShape 5" id="5"/>
          <p:cNvSpPr/>
          <p:nvPr/>
        </p:nvSpPr>
        <p:spPr>
          <a:xfrm>
            <a:off x="17387108" y="9533517"/>
            <a:ext cx="0" cy="776490"/>
          </a:xfrm>
          <a:prstGeom prst="line">
            <a:avLst/>
          </a:prstGeom>
          <a:ln cap="flat" w="19050">
            <a:solidFill>
              <a:srgbClr val="FFFFFF"/>
            </a:solidFill>
            <a:prstDash val="solid"/>
            <a:headEnd type="none" len="sm" w="sm"/>
            <a:tailEnd type="none" len="sm" w="sm"/>
          </a:ln>
        </p:spPr>
      </p:sp>
      <p:grpSp>
        <p:nvGrpSpPr>
          <p:cNvPr name="Group 6" id="6"/>
          <p:cNvGrpSpPr/>
          <p:nvPr/>
        </p:nvGrpSpPr>
        <p:grpSpPr>
          <a:xfrm rot="0">
            <a:off x="4423240" y="1698279"/>
            <a:ext cx="2636251" cy="6353444"/>
            <a:chOff x="0" y="0"/>
            <a:chExt cx="3515002" cy="8471259"/>
          </a:xfrm>
        </p:grpSpPr>
        <p:pic>
          <p:nvPicPr>
            <p:cNvPr name="Picture 7" id="7"/>
            <p:cNvPicPr>
              <a:picLocks noChangeAspect="true"/>
            </p:cNvPicPr>
            <p:nvPr/>
          </p:nvPicPr>
          <p:blipFill>
            <a:blip r:embed="rId2"/>
            <a:srcRect l="36177" t="0" r="36177" b="0"/>
            <a:stretch>
              <a:fillRect/>
            </a:stretch>
          </p:blipFill>
          <p:spPr>
            <a:xfrm flipH="false" flipV="false">
              <a:off x="0" y="0"/>
              <a:ext cx="3515002" cy="8471259"/>
            </a:xfrm>
            <a:prstGeom prst="rect">
              <a:avLst/>
            </a:prstGeom>
          </p:spPr>
        </p:pic>
      </p:grpSp>
      <p:grpSp>
        <p:nvGrpSpPr>
          <p:cNvPr name="Group 8" id="8"/>
          <p:cNvGrpSpPr/>
          <p:nvPr/>
        </p:nvGrpSpPr>
        <p:grpSpPr>
          <a:xfrm rot="0">
            <a:off x="7821491" y="1698279"/>
            <a:ext cx="2636251" cy="6391544"/>
            <a:chOff x="0" y="0"/>
            <a:chExt cx="3515002" cy="8522059"/>
          </a:xfrm>
        </p:grpSpPr>
        <p:pic>
          <p:nvPicPr>
            <p:cNvPr name="Picture 9" id="9"/>
            <p:cNvPicPr>
              <a:picLocks noChangeAspect="true"/>
            </p:cNvPicPr>
            <p:nvPr/>
          </p:nvPicPr>
          <p:blipFill>
            <a:blip r:embed="rId3"/>
            <a:srcRect l="29377" t="-16666" r="29377" b="-16666"/>
            <a:stretch>
              <a:fillRect/>
            </a:stretch>
          </p:blipFill>
          <p:spPr>
            <a:xfrm flipH="false" flipV="false">
              <a:off x="0" y="0"/>
              <a:ext cx="3515002" cy="8522059"/>
            </a:xfrm>
            <a:prstGeom prst="rect">
              <a:avLst/>
            </a:prstGeom>
          </p:spPr>
        </p:pic>
      </p:grpSp>
      <p:grpSp>
        <p:nvGrpSpPr>
          <p:cNvPr name="Group 10" id="10"/>
          <p:cNvGrpSpPr/>
          <p:nvPr/>
        </p:nvGrpSpPr>
        <p:grpSpPr>
          <a:xfrm rot="0">
            <a:off x="11219743" y="1698279"/>
            <a:ext cx="2636251" cy="6391544"/>
            <a:chOff x="0" y="0"/>
            <a:chExt cx="3515002" cy="8522059"/>
          </a:xfrm>
        </p:grpSpPr>
        <p:pic>
          <p:nvPicPr>
            <p:cNvPr name="Picture 11" id="11"/>
            <p:cNvPicPr>
              <a:picLocks noChangeAspect="true"/>
            </p:cNvPicPr>
            <p:nvPr/>
          </p:nvPicPr>
          <p:blipFill>
            <a:blip r:embed="rId4"/>
            <a:srcRect l="36259" t="0" r="36259" b="0"/>
            <a:stretch>
              <a:fillRect/>
            </a:stretch>
          </p:blipFill>
          <p:spPr>
            <a:xfrm flipH="false" flipV="false">
              <a:off x="0" y="0"/>
              <a:ext cx="3515002" cy="8522059"/>
            </a:xfrm>
            <a:prstGeom prst="rect">
              <a:avLst/>
            </a:prstGeom>
          </p:spPr>
        </p:pic>
      </p:grpSp>
      <p:grpSp>
        <p:nvGrpSpPr>
          <p:cNvPr name="Group 12" id="12"/>
          <p:cNvGrpSpPr/>
          <p:nvPr/>
        </p:nvGrpSpPr>
        <p:grpSpPr>
          <a:xfrm rot="0">
            <a:off x="14623049" y="1698279"/>
            <a:ext cx="2636251" cy="6391544"/>
            <a:chOff x="0" y="0"/>
            <a:chExt cx="3515002" cy="8522059"/>
          </a:xfrm>
        </p:grpSpPr>
        <p:pic>
          <p:nvPicPr>
            <p:cNvPr name="Picture 13" id="13"/>
            <p:cNvPicPr>
              <a:picLocks noChangeAspect="true"/>
            </p:cNvPicPr>
            <p:nvPr/>
          </p:nvPicPr>
          <p:blipFill>
            <a:blip r:embed="rId5"/>
            <a:srcRect l="38399" t="0" r="38399" b="0"/>
            <a:stretch>
              <a:fillRect/>
            </a:stretch>
          </p:blipFill>
          <p:spPr>
            <a:xfrm flipH="false" flipV="false">
              <a:off x="0" y="0"/>
              <a:ext cx="3515002" cy="8522059"/>
            </a:xfrm>
            <a:prstGeom prst="rect">
              <a:avLst/>
            </a:prstGeom>
          </p:spPr>
        </p:pic>
      </p:grpSp>
      <p:grpSp>
        <p:nvGrpSpPr>
          <p:cNvPr name="Group 14" id="14"/>
          <p:cNvGrpSpPr/>
          <p:nvPr/>
        </p:nvGrpSpPr>
        <p:grpSpPr>
          <a:xfrm rot="0">
            <a:off x="1028700" y="1698279"/>
            <a:ext cx="2636251" cy="6353444"/>
            <a:chOff x="0" y="0"/>
            <a:chExt cx="3515002" cy="8471259"/>
          </a:xfrm>
        </p:grpSpPr>
        <p:pic>
          <p:nvPicPr>
            <p:cNvPr name="Picture 15" id="15"/>
            <p:cNvPicPr>
              <a:picLocks noChangeAspect="true"/>
            </p:cNvPicPr>
            <p:nvPr/>
          </p:nvPicPr>
          <p:blipFill>
            <a:blip r:embed="rId6"/>
            <a:srcRect l="29253" t="-25187" r="29253" b="-25187"/>
            <a:stretch>
              <a:fillRect/>
            </a:stretch>
          </p:blipFill>
          <p:spPr>
            <a:xfrm flipH="false" flipV="false">
              <a:off x="0" y="0"/>
              <a:ext cx="3515002" cy="8471259"/>
            </a:xfrm>
            <a:prstGeom prst="rect">
              <a:avLst/>
            </a:prstGeom>
          </p:spPr>
        </p:pic>
      </p:grpSp>
      <p:sp>
        <p:nvSpPr>
          <p:cNvPr name="TextBox 16" id="16"/>
          <p:cNvSpPr txBox="true"/>
          <p:nvPr/>
        </p:nvSpPr>
        <p:spPr>
          <a:xfrm rot="0">
            <a:off x="7266296" y="9531568"/>
            <a:ext cx="3755409" cy="476250"/>
          </a:xfrm>
          <a:prstGeom prst="rect">
            <a:avLst/>
          </a:prstGeom>
        </p:spPr>
        <p:txBody>
          <a:bodyPr anchor="t" rtlCol="false" tIns="0" lIns="0" bIns="0" rIns="0">
            <a:spAutoFit/>
          </a:bodyPr>
          <a:lstStyle/>
          <a:p>
            <a:pPr algn="ctr">
              <a:lnSpc>
                <a:spcPts val="1893"/>
              </a:lnSpc>
            </a:pPr>
            <a:r>
              <a:rPr lang="en-US" sz="1577" spc="39">
                <a:solidFill>
                  <a:srgbClr val="3B3B3B"/>
                </a:solidFill>
                <a:latin typeface="Montserrat"/>
                <a:ea typeface="Montserrat"/>
                <a:cs typeface="Montserrat"/>
                <a:sym typeface="Montserrat"/>
              </a:rPr>
              <a:t>ARCHITEKTEN</a:t>
            </a:r>
          </a:p>
          <a:p>
            <a:pPr algn="ctr">
              <a:lnSpc>
                <a:spcPts val="1893"/>
              </a:lnSpc>
            </a:pPr>
            <a:r>
              <a:rPr lang="en-US" b="true" sz="1577" spc="39">
                <a:solidFill>
                  <a:srgbClr val="3B3B3B"/>
                </a:solidFill>
                <a:latin typeface="Montserrat Bold"/>
                <a:ea typeface="Montserrat Bold"/>
                <a:cs typeface="Montserrat Bold"/>
                <a:sym typeface="Montserrat Bold"/>
              </a:rPr>
              <a:t>ALDENAIRE &amp; PARTNERS</a:t>
            </a:r>
          </a:p>
        </p:txBody>
      </p:sp>
      <p:sp>
        <p:nvSpPr>
          <p:cNvPr name="TextBox 17" id="17"/>
          <p:cNvSpPr txBox="true"/>
          <p:nvPr/>
        </p:nvSpPr>
        <p:spPr>
          <a:xfrm rot="0">
            <a:off x="16324668" y="9502993"/>
            <a:ext cx="934632" cy="240665"/>
          </a:xfrm>
          <a:prstGeom prst="rect">
            <a:avLst/>
          </a:prstGeom>
        </p:spPr>
        <p:txBody>
          <a:bodyPr anchor="t" rtlCol="false" tIns="0" lIns="0" bIns="0" rIns="0">
            <a:spAutoFit/>
          </a:bodyPr>
          <a:lstStyle/>
          <a:p>
            <a:pPr algn="r">
              <a:lnSpc>
                <a:spcPts val="1959"/>
              </a:lnSpc>
              <a:spcBef>
                <a:spcPct val="0"/>
              </a:spcBef>
            </a:pPr>
            <a:r>
              <a:rPr lang="en-US" sz="1399">
                <a:solidFill>
                  <a:srgbClr val="FFFFFF"/>
                </a:solidFill>
                <a:latin typeface="Montserrat"/>
                <a:ea typeface="Montserrat"/>
                <a:cs typeface="Montserrat"/>
                <a:sym typeface="Montserrat"/>
              </a:rPr>
              <a:t>S. 08</a:t>
            </a:r>
          </a:p>
        </p:txBody>
      </p:sp>
      <p:sp>
        <p:nvSpPr>
          <p:cNvPr name="TextBox 18" id="18"/>
          <p:cNvSpPr txBox="true"/>
          <p:nvPr/>
        </p:nvSpPr>
        <p:spPr>
          <a:xfrm rot="0">
            <a:off x="14623049" y="8465109"/>
            <a:ext cx="2636251" cy="337185"/>
          </a:xfrm>
          <a:prstGeom prst="rect">
            <a:avLst/>
          </a:prstGeom>
        </p:spPr>
        <p:txBody>
          <a:bodyPr anchor="t" rtlCol="false" tIns="0" lIns="0" bIns="0" rIns="0">
            <a:spAutoFit/>
          </a:bodyPr>
          <a:lstStyle/>
          <a:p>
            <a:pPr algn="l" marL="0" indent="0" lvl="0">
              <a:lnSpc>
                <a:spcPts val="2879"/>
              </a:lnSpc>
              <a:spcBef>
                <a:spcPct val="0"/>
              </a:spcBef>
            </a:pPr>
            <a:r>
              <a:rPr lang="en-US" sz="1799" spc="43">
                <a:solidFill>
                  <a:srgbClr val="3B3B3B"/>
                </a:solidFill>
                <a:latin typeface="Montserrat"/>
                <a:ea typeface="Montserrat"/>
                <a:cs typeface="Montserrat"/>
                <a:sym typeface="Montserrat"/>
              </a:rPr>
              <a:t>#FABRIKAT | FARBE</a:t>
            </a:r>
          </a:p>
        </p:txBody>
      </p:sp>
      <p:sp>
        <p:nvSpPr>
          <p:cNvPr name="TextBox 19" id="19"/>
          <p:cNvSpPr txBox="true"/>
          <p:nvPr/>
        </p:nvSpPr>
        <p:spPr>
          <a:xfrm rot="0">
            <a:off x="14623049" y="8110143"/>
            <a:ext cx="2636251" cy="459106"/>
          </a:xfrm>
          <a:prstGeom prst="rect">
            <a:avLst/>
          </a:prstGeom>
        </p:spPr>
        <p:txBody>
          <a:bodyPr anchor="t" rtlCol="false" tIns="0" lIns="0" bIns="0" rIns="0">
            <a:spAutoFit/>
          </a:bodyPr>
          <a:lstStyle/>
          <a:p>
            <a:pPr algn="l" marL="0" indent="0" lvl="0">
              <a:lnSpc>
                <a:spcPts val="3839"/>
              </a:lnSpc>
              <a:spcBef>
                <a:spcPct val="0"/>
              </a:spcBef>
            </a:pPr>
            <a:r>
              <a:rPr lang="en-US" b="true" sz="2399" spc="57" strike="noStrike" u="none">
                <a:solidFill>
                  <a:srgbClr val="3B3B3B"/>
                </a:solidFill>
                <a:latin typeface="Cormorant Garamond Bold"/>
                <a:ea typeface="Cormorant Garamond Bold"/>
                <a:cs typeface="Cormorant Garamond Bold"/>
                <a:sym typeface="Cormorant Garamond Bold"/>
              </a:rPr>
              <a:t>INNENPUTZ</a:t>
            </a:r>
          </a:p>
        </p:txBody>
      </p:sp>
      <p:sp>
        <p:nvSpPr>
          <p:cNvPr name="TextBox 20" id="20"/>
          <p:cNvSpPr txBox="true"/>
          <p:nvPr/>
        </p:nvSpPr>
        <p:spPr>
          <a:xfrm rot="0">
            <a:off x="11219743" y="8465109"/>
            <a:ext cx="2636251" cy="337185"/>
          </a:xfrm>
          <a:prstGeom prst="rect">
            <a:avLst/>
          </a:prstGeom>
        </p:spPr>
        <p:txBody>
          <a:bodyPr anchor="t" rtlCol="false" tIns="0" lIns="0" bIns="0" rIns="0">
            <a:spAutoFit/>
          </a:bodyPr>
          <a:lstStyle/>
          <a:p>
            <a:pPr algn="l" marL="0" indent="0" lvl="0">
              <a:lnSpc>
                <a:spcPts val="2879"/>
              </a:lnSpc>
              <a:spcBef>
                <a:spcPct val="0"/>
              </a:spcBef>
            </a:pPr>
            <a:r>
              <a:rPr lang="en-US" sz="1799" spc="43">
                <a:solidFill>
                  <a:srgbClr val="3B3B3B"/>
                </a:solidFill>
                <a:latin typeface="Montserrat"/>
                <a:ea typeface="Montserrat"/>
                <a:cs typeface="Montserrat"/>
                <a:sym typeface="Montserrat"/>
              </a:rPr>
              <a:t>#FABRIKAT | FARBE</a:t>
            </a:r>
          </a:p>
        </p:txBody>
      </p:sp>
      <p:sp>
        <p:nvSpPr>
          <p:cNvPr name="TextBox 21" id="21"/>
          <p:cNvSpPr txBox="true"/>
          <p:nvPr/>
        </p:nvSpPr>
        <p:spPr>
          <a:xfrm rot="0">
            <a:off x="11219743" y="8110143"/>
            <a:ext cx="2636251" cy="459106"/>
          </a:xfrm>
          <a:prstGeom prst="rect">
            <a:avLst/>
          </a:prstGeom>
        </p:spPr>
        <p:txBody>
          <a:bodyPr anchor="t" rtlCol="false" tIns="0" lIns="0" bIns="0" rIns="0">
            <a:spAutoFit/>
          </a:bodyPr>
          <a:lstStyle/>
          <a:p>
            <a:pPr algn="l" marL="0" indent="0" lvl="0">
              <a:lnSpc>
                <a:spcPts val="3839"/>
              </a:lnSpc>
              <a:spcBef>
                <a:spcPct val="0"/>
              </a:spcBef>
            </a:pPr>
            <a:r>
              <a:rPr lang="en-US" b="true" sz="2399" spc="57" strike="noStrike" u="none">
                <a:solidFill>
                  <a:srgbClr val="3B3B3B"/>
                </a:solidFill>
                <a:latin typeface="Cormorant Garamond Bold"/>
                <a:ea typeface="Cormorant Garamond Bold"/>
                <a:cs typeface="Cormorant Garamond Bold"/>
                <a:sym typeface="Cormorant Garamond Bold"/>
              </a:rPr>
              <a:t>KERAMIK</a:t>
            </a:r>
          </a:p>
        </p:txBody>
      </p:sp>
      <p:sp>
        <p:nvSpPr>
          <p:cNvPr name="TextBox 22" id="22"/>
          <p:cNvSpPr txBox="true"/>
          <p:nvPr/>
        </p:nvSpPr>
        <p:spPr>
          <a:xfrm rot="0">
            <a:off x="7821491" y="8465109"/>
            <a:ext cx="2636251" cy="337185"/>
          </a:xfrm>
          <a:prstGeom prst="rect">
            <a:avLst/>
          </a:prstGeom>
        </p:spPr>
        <p:txBody>
          <a:bodyPr anchor="t" rtlCol="false" tIns="0" lIns="0" bIns="0" rIns="0">
            <a:spAutoFit/>
          </a:bodyPr>
          <a:lstStyle/>
          <a:p>
            <a:pPr algn="l" marL="0" indent="0" lvl="0">
              <a:lnSpc>
                <a:spcPts val="2879"/>
              </a:lnSpc>
              <a:spcBef>
                <a:spcPct val="0"/>
              </a:spcBef>
            </a:pPr>
            <a:r>
              <a:rPr lang="en-US" sz="1799" spc="43">
                <a:solidFill>
                  <a:srgbClr val="3B3B3B"/>
                </a:solidFill>
                <a:latin typeface="Montserrat"/>
                <a:ea typeface="Montserrat"/>
                <a:cs typeface="Montserrat"/>
                <a:sym typeface="Montserrat"/>
              </a:rPr>
              <a:t>#FABRIKAT | FARBE</a:t>
            </a:r>
          </a:p>
        </p:txBody>
      </p:sp>
      <p:sp>
        <p:nvSpPr>
          <p:cNvPr name="TextBox 23" id="23"/>
          <p:cNvSpPr txBox="true"/>
          <p:nvPr/>
        </p:nvSpPr>
        <p:spPr>
          <a:xfrm rot="0">
            <a:off x="7821491" y="8110143"/>
            <a:ext cx="2626726" cy="459106"/>
          </a:xfrm>
          <a:prstGeom prst="rect">
            <a:avLst/>
          </a:prstGeom>
        </p:spPr>
        <p:txBody>
          <a:bodyPr anchor="t" rtlCol="false" tIns="0" lIns="0" bIns="0" rIns="0">
            <a:spAutoFit/>
          </a:bodyPr>
          <a:lstStyle/>
          <a:p>
            <a:pPr algn="l" marL="0" indent="0" lvl="0">
              <a:lnSpc>
                <a:spcPts val="3839"/>
              </a:lnSpc>
              <a:spcBef>
                <a:spcPct val="0"/>
              </a:spcBef>
            </a:pPr>
            <a:r>
              <a:rPr lang="en-US" b="true" sz="2399" spc="57" strike="noStrike" u="none">
                <a:solidFill>
                  <a:srgbClr val="3B3B3B"/>
                </a:solidFill>
                <a:latin typeface="Cormorant Garamond Bold"/>
                <a:ea typeface="Cormorant Garamond Bold"/>
                <a:cs typeface="Cormorant Garamond Bold"/>
                <a:sym typeface="Cormorant Garamond Bold"/>
              </a:rPr>
              <a:t>MARMOR </a:t>
            </a:r>
          </a:p>
        </p:txBody>
      </p:sp>
      <p:sp>
        <p:nvSpPr>
          <p:cNvPr name="TextBox 24" id="24"/>
          <p:cNvSpPr txBox="true"/>
          <p:nvPr/>
        </p:nvSpPr>
        <p:spPr>
          <a:xfrm rot="0">
            <a:off x="4423240" y="8465109"/>
            <a:ext cx="2636251" cy="337185"/>
          </a:xfrm>
          <a:prstGeom prst="rect">
            <a:avLst/>
          </a:prstGeom>
        </p:spPr>
        <p:txBody>
          <a:bodyPr anchor="t" rtlCol="false" tIns="0" lIns="0" bIns="0" rIns="0">
            <a:spAutoFit/>
          </a:bodyPr>
          <a:lstStyle/>
          <a:p>
            <a:pPr algn="l" marL="0" indent="0" lvl="0">
              <a:lnSpc>
                <a:spcPts val="2879"/>
              </a:lnSpc>
              <a:spcBef>
                <a:spcPct val="0"/>
              </a:spcBef>
            </a:pPr>
            <a:r>
              <a:rPr lang="en-US" sz="1799" spc="43">
                <a:solidFill>
                  <a:srgbClr val="3B3B3B"/>
                </a:solidFill>
                <a:latin typeface="Montserrat"/>
                <a:ea typeface="Montserrat"/>
                <a:cs typeface="Montserrat"/>
                <a:sym typeface="Montserrat"/>
              </a:rPr>
              <a:t>#FABRIKAT | FARBE</a:t>
            </a:r>
          </a:p>
        </p:txBody>
      </p:sp>
      <p:sp>
        <p:nvSpPr>
          <p:cNvPr name="TextBox 25" id="25"/>
          <p:cNvSpPr txBox="true"/>
          <p:nvPr/>
        </p:nvSpPr>
        <p:spPr>
          <a:xfrm rot="0">
            <a:off x="4423240" y="8110143"/>
            <a:ext cx="2636251" cy="459106"/>
          </a:xfrm>
          <a:prstGeom prst="rect">
            <a:avLst/>
          </a:prstGeom>
        </p:spPr>
        <p:txBody>
          <a:bodyPr anchor="t" rtlCol="false" tIns="0" lIns="0" bIns="0" rIns="0">
            <a:spAutoFit/>
          </a:bodyPr>
          <a:lstStyle/>
          <a:p>
            <a:pPr algn="l" marL="0" indent="0" lvl="0">
              <a:lnSpc>
                <a:spcPts val="3839"/>
              </a:lnSpc>
              <a:spcBef>
                <a:spcPct val="0"/>
              </a:spcBef>
            </a:pPr>
            <a:r>
              <a:rPr lang="en-US" b="true" sz="2399" spc="57">
                <a:solidFill>
                  <a:srgbClr val="3B3B3B"/>
                </a:solidFill>
                <a:latin typeface="Cormorant Garamond Bold"/>
                <a:ea typeface="Cormorant Garamond Bold"/>
                <a:cs typeface="Cormorant Garamond Bold"/>
                <a:sym typeface="Cormorant Garamond Bold"/>
              </a:rPr>
              <a:t>STOFF</a:t>
            </a:r>
          </a:p>
        </p:txBody>
      </p:sp>
      <p:sp>
        <p:nvSpPr>
          <p:cNvPr name="TextBox 26" id="26"/>
          <p:cNvSpPr txBox="true"/>
          <p:nvPr/>
        </p:nvSpPr>
        <p:spPr>
          <a:xfrm rot="0">
            <a:off x="1028700" y="8465109"/>
            <a:ext cx="2636251" cy="337185"/>
          </a:xfrm>
          <a:prstGeom prst="rect">
            <a:avLst/>
          </a:prstGeom>
        </p:spPr>
        <p:txBody>
          <a:bodyPr anchor="t" rtlCol="false" tIns="0" lIns="0" bIns="0" rIns="0">
            <a:spAutoFit/>
          </a:bodyPr>
          <a:lstStyle/>
          <a:p>
            <a:pPr algn="l" marL="0" indent="0" lvl="0">
              <a:lnSpc>
                <a:spcPts val="2879"/>
              </a:lnSpc>
              <a:spcBef>
                <a:spcPct val="0"/>
              </a:spcBef>
            </a:pPr>
            <a:r>
              <a:rPr lang="en-US" sz="1799" spc="43">
                <a:solidFill>
                  <a:srgbClr val="3B3B3B"/>
                </a:solidFill>
                <a:latin typeface="Montserrat"/>
                <a:ea typeface="Montserrat"/>
                <a:cs typeface="Montserrat"/>
                <a:sym typeface="Montserrat"/>
              </a:rPr>
              <a:t>#FABRIKAT | FARBE</a:t>
            </a:r>
          </a:p>
        </p:txBody>
      </p:sp>
      <p:sp>
        <p:nvSpPr>
          <p:cNvPr name="TextBox 27" id="27"/>
          <p:cNvSpPr txBox="true"/>
          <p:nvPr/>
        </p:nvSpPr>
        <p:spPr>
          <a:xfrm rot="0">
            <a:off x="1028700" y="8110143"/>
            <a:ext cx="2636251" cy="459106"/>
          </a:xfrm>
          <a:prstGeom prst="rect">
            <a:avLst/>
          </a:prstGeom>
        </p:spPr>
        <p:txBody>
          <a:bodyPr anchor="t" rtlCol="false" tIns="0" lIns="0" bIns="0" rIns="0">
            <a:spAutoFit/>
          </a:bodyPr>
          <a:lstStyle/>
          <a:p>
            <a:pPr algn="l" marL="0" indent="0" lvl="0">
              <a:lnSpc>
                <a:spcPts val="3839"/>
              </a:lnSpc>
              <a:spcBef>
                <a:spcPct val="0"/>
              </a:spcBef>
            </a:pPr>
            <a:r>
              <a:rPr lang="en-US" b="true" sz="2399" spc="57">
                <a:solidFill>
                  <a:srgbClr val="3B3B3B"/>
                </a:solidFill>
                <a:latin typeface="Cormorant Garamond Bold"/>
                <a:ea typeface="Cormorant Garamond Bold"/>
                <a:cs typeface="Cormorant Garamond Bold"/>
                <a:sym typeface="Cormorant Garamond Bold"/>
              </a:rPr>
              <a:t>PARKETT</a:t>
            </a:r>
          </a:p>
        </p:txBody>
      </p:sp>
      <p:sp>
        <p:nvSpPr>
          <p:cNvPr name="TextBox 28" id="28"/>
          <p:cNvSpPr txBox="true"/>
          <p:nvPr/>
        </p:nvSpPr>
        <p:spPr>
          <a:xfrm rot="0">
            <a:off x="11021704" y="568845"/>
            <a:ext cx="6237596" cy="240665"/>
          </a:xfrm>
          <a:prstGeom prst="rect">
            <a:avLst/>
          </a:prstGeom>
        </p:spPr>
        <p:txBody>
          <a:bodyPr anchor="t" rtlCol="false" tIns="0" lIns="0" bIns="0" rIns="0">
            <a:spAutoFit/>
          </a:bodyPr>
          <a:lstStyle/>
          <a:p>
            <a:pPr algn="r">
              <a:lnSpc>
                <a:spcPts val="1960"/>
              </a:lnSpc>
              <a:spcBef>
                <a:spcPct val="0"/>
              </a:spcBef>
            </a:pPr>
            <a:r>
              <a:rPr lang="en-US" sz="1400">
                <a:solidFill>
                  <a:srgbClr val="3B3B3B"/>
                </a:solidFill>
                <a:latin typeface="Montserrat"/>
                <a:ea typeface="Montserrat"/>
                <a:cs typeface="Montserrat"/>
                <a:sym typeface="Montserrat"/>
              </a:rPr>
              <a:t>OBJEKT NUMMER | KONZEPT, JEDE STADT</a:t>
            </a:r>
          </a:p>
        </p:txBody>
      </p:sp>
      <p:sp>
        <p:nvSpPr>
          <p:cNvPr name="TextBox 29" id="29"/>
          <p:cNvSpPr txBox="true"/>
          <p:nvPr/>
        </p:nvSpPr>
        <p:spPr>
          <a:xfrm rot="0">
            <a:off x="1111766" y="228802"/>
            <a:ext cx="12175481" cy="676275"/>
          </a:xfrm>
          <a:prstGeom prst="rect">
            <a:avLst/>
          </a:prstGeom>
        </p:spPr>
        <p:txBody>
          <a:bodyPr anchor="t" rtlCol="false" tIns="0" lIns="0" bIns="0" rIns="0">
            <a:spAutoFit/>
          </a:bodyPr>
          <a:lstStyle/>
          <a:p>
            <a:pPr algn="l" marL="0" indent="0" lvl="0">
              <a:lnSpc>
                <a:spcPts val="5399"/>
              </a:lnSpc>
              <a:spcBef>
                <a:spcPct val="0"/>
              </a:spcBef>
            </a:pPr>
            <a:r>
              <a:rPr lang="en-US" b="true" sz="4499" spc="899">
                <a:solidFill>
                  <a:srgbClr val="3B3B3B"/>
                </a:solidFill>
                <a:latin typeface="Cormorant Garamond Bold"/>
                <a:ea typeface="Cormorant Garamond Bold"/>
                <a:cs typeface="Cormorant Garamond Bold"/>
                <a:sym typeface="Cormorant Garamond Bold"/>
              </a:rPr>
              <a:t>MATERIALIEN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BEAEA"/>
        </a:solidFill>
      </p:bgPr>
    </p:bg>
    <p:spTree>
      <p:nvGrpSpPr>
        <p:cNvPr id="1" name=""/>
        <p:cNvGrpSpPr/>
        <p:nvPr/>
      </p:nvGrpSpPr>
      <p:grpSpPr>
        <a:xfrm>
          <a:off x="0" y="0"/>
          <a:ext cx="0" cy="0"/>
          <a:chOff x="0" y="0"/>
          <a:chExt cx="0" cy="0"/>
        </a:xfrm>
      </p:grpSpPr>
      <p:sp>
        <p:nvSpPr>
          <p:cNvPr name="AutoShape 2" id="2"/>
          <p:cNvSpPr/>
          <p:nvPr/>
        </p:nvSpPr>
        <p:spPr>
          <a:xfrm>
            <a:off x="435699" y="1014412"/>
            <a:ext cx="17416601" cy="0"/>
          </a:xfrm>
          <a:prstGeom prst="line">
            <a:avLst/>
          </a:prstGeom>
          <a:ln cap="flat" w="19050">
            <a:solidFill>
              <a:srgbClr val="FFFFFF"/>
            </a:solidFill>
            <a:prstDash val="solid"/>
            <a:headEnd type="none" len="sm" w="sm"/>
            <a:tailEnd type="none" len="sm" w="sm"/>
          </a:ln>
        </p:spPr>
      </p:sp>
      <p:sp>
        <p:nvSpPr>
          <p:cNvPr name="AutoShape 3" id="3"/>
          <p:cNvSpPr/>
          <p:nvPr/>
        </p:nvSpPr>
        <p:spPr>
          <a:xfrm>
            <a:off x="435699" y="9244012"/>
            <a:ext cx="17416601" cy="0"/>
          </a:xfrm>
          <a:prstGeom prst="line">
            <a:avLst/>
          </a:prstGeom>
          <a:ln cap="flat" w="19050">
            <a:solidFill>
              <a:srgbClr val="FFFFFF"/>
            </a:solidFill>
            <a:prstDash val="solid"/>
            <a:headEnd type="none" len="sm" w="sm"/>
            <a:tailEnd type="none" len="sm" w="sm"/>
          </a:ln>
        </p:spPr>
      </p:sp>
      <p:sp>
        <p:nvSpPr>
          <p:cNvPr name="AutoShape 4" id="4"/>
          <p:cNvSpPr/>
          <p:nvPr/>
        </p:nvSpPr>
        <p:spPr>
          <a:xfrm>
            <a:off x="927422" y="0"/>
            <a:ext cx="0" cy="776490"/>
          </a:xfrm>
          <a:prstGeom prst="line">
            <a:avLst/>
          </a:prstGeom>
          <a:ln cap="flat" w="19050">
            <a:solidFill>
              <a:srgbClr val="FFFFFF"/>
            </a:solidFill>
            <a:prstDash val="solid"/>
            <a:headEnd type="none" len="sm" w="sm"/>
            <a:tailEnd type="none" len="sm" w="sm"/>
          </a:ln>
        </p:spPr>
      </p:sp>
      <p:sp>
        <p:nvSpPr>
          <p:cNvPr name="AutoShape 5" id="5"/>
          <p:cNvSpPr/>
          <p:nvPr/>
        </p:nvSpPr>
        <p:spPr>
          <a:xfrm>
            <a:off x="17387108" y="9533517"/>
            <a:ext cx="0" cy="776490"/>
          </a:xfrm>
          <a:prstGeom prst="line">
            <a:avLst/>
          </a:prstGeom>
          <a:ln cap="flat" w="19050">
            <a:solidFill>
              <a:srgbClr val="FFFFFF"/>
            </a:solidFill>
            <a:prstDash val="solid"/>
            <a:headEnd type="none" len="sm" w="sm"/>
            <a:tailEnd type="none" len="sm" w="sm"/>
          </a:ln>
        </p:spPr>
      </p:sp>
      <p:grpSp>
        <p:nvGrpSpPr>
          <p:cNvPr name="Group 6" id="6"/>
          <p:cNvGrpSpPr/>
          <p:nvPr/>
        </p:nvGrpSpPr>
        <p:grpSpPr>
          <a:xfrm rot="5400000">
            <a:off x="10365715" y="3897741"/>
            <a:ext cx="968226" cy="1958526"/>
            <a:chOff x="0" y="0"/>
            <a:chExt cx="796160" cy="1610472"/>
          </a:xfrm>
        </p:grpSpPr>
        <p:sp>
          <p:nvSpPr>
            <p:cNvPr name="Freeform 7" id="7"/>
            <p:cNvSpPr/>
            <p:nvPr/>
          </p:nvSpPr>
          <p:spPr>
            <a:xfrm flipH="false" flipV="false" rot="0">
              <a:off x="0" y="0"/>
              <a:ext cx="796160" cy="1610472"/>
            </a:xfrm>
            <a:custGeom>
              <a:avLst/>
              <a:gdLst/>
              <a:ahLst/>
              <a:cxnLst/>
              <a:rect r="r" b="b" t="t" l="l"/>
              <a:pathLst>
                <a:path h="1610472" w="796160">
                  <a:moveTo>
                    <a:pt x="0" y="0"/>
                  </a:moveTo>
                  <a:lnTo>
                    <a:pt x="796160" y="0"/>
                  </a:lnTo>
                  <a:lnTo>
                    <a:pt x="796160" y="1610472"/>
                  </a:lnTo>
                  <a:lnTo>
                    <a:pt x="0" y="1610472"/>
                  </a:lnTo>
                  <a:close/>
                </a:path>
              </a:pathLst>
            </a:custGeom>
            <a:solidFill>
              <a:srgbClr val="AFA49B"/>
            </a:solidFill>
            <a:ln cap="sq">
              <a:noFill/>
              <a:prstDash val="solid"/>
              <a:miter/>
            </a:ln>
          </p:spPr>
        </p:sp>
        <p:sp>
          <p:nvSpPr>
            <p:cNvPr name="TextBox 8" id="8"/>
            <p:cNvSpPr txBox="true"/>
            <p:nvPr/>
          </p:nvSpPr>
          <p:spPr>
            <a:xfrm>
              <a:off x="0" y="-19050"/>
              <a:ext cx="796160" cy="1629522"/>
            </a:xfrm>
            <a:prstGeom prst="rect">
              <a:avLst/>
            </a:prstGeom>
          </p:spPr>
          <p:txBody>
            <a:bodyPr anchor="ctr" rtlCol="false" tIns="50800" lIns="50800" bIns="50800" rIns="50800"/>
            <a:lstStyle/>
            <a:p>
              <a:pPr algn="ctr" marL="0" indent="0" lvl="0">
                <a:lnSpc>
                  <a:spcPts val="1399"/>
                </a:lnSpc>
                <a:spcBef>
                  <a:spcPct val="0"/>
                </a:spcBef>
              </a:pPr>
            </a:p>
          </p:txBody>
        </p:sp>
      </p:grpSp>
      <p:grpSp>
        <p:nvGrpSpPr>
          <p:cNvPr name="Group 9" id="9"/>
          <p:cNvGrpSpPr/>
          <p:nvPr/>
        </p:nvGrpSpPr>
        <p:grpSpPr>
          <a:xfrm rot="5400000">
            <a:off x="8640119" y="2119514"/>
            <a:ext cx="1215554" cy="1245338"/>
            <a:chOff x="0" y="0"/>
            <a:chExt cx="999535" cy="1024026"/>
          </a:xfrm>
        </p:grpSpPr>
        <p:sp>
          <p:nvSpPr>
            <p:cNvPr name="Freeform 10" id="10"/>
            <p:cNvSpPr/>
            <p:nvPr/>
          </p:nvSpPr>
          <p:spPr>
            <a:xfrm flipH="false" flipV="false" rot="0">
              <a:off x="0" y="0"/>
              <a:ext cx="999535" cy="1024026"/>
            </a:xfrm>
            <a:custGeom>
              <a:avLst/>
              <a:gdLst/>
              <a:ahLst/>
              <a:cxnLst/>
              <a:rect r="r" b="b" t="t" l="l"/>
              <a:pathLst>
                <a:path h="1024026" w="999535">
                  <a:moveTo>
                    <a:pt x="0" y="0"/>
                  </a:moveTo>
                  <a:lnTo>
                    <a:pt x="999535" y="0"/>
                  </a:lnTo>
                  <a:lnTo>
                    <a:pt x="999535" y="1024026"/>
                  </a:lnTo>
                  <a:lnTo>
                    <a:pt x="0" y="1024026"/>
                  </a:lnTo>
                  <a:close/>
                </a:path>
              </a:pathLst>
            </a:custGeom>
            <a:solidFill>
              <a:srgbClr val="AFA49B"/>
            </a:solidFill>
            <a:ln cap="sq">
              <a:noFill/>
              <a:prstDash val="solid"/>
              <a:miter/>
            </a:ln>
          </p:spPr>
        </p:sp>
        <p:sp>
          <p:nvSpPr>
            <p:cNvPr name="TextBox 11" id="11"/>
            <p:cNvSpPr txBox="true"/>
            <p:nvPr/>
          </p:nvSpPr>
          <p:spPr>
            <a:xfrm>
              <a:off x="0" y="-19050"/>
              <a:ext cx="999535" cy="1043076"/>
            </a:xfrm>
            <a:prstGeom prst="rect">
              <a:avLst/>
            </a:prstGeom>
          </p:spPr>
          <p:txBody>
            <a:bodyPr anchor="ctr" rtlCol="false" tIns="50800" lIns="50800" bIns="50800" rIns="50800"/>
            <a:lstStyle/>
            <a:p>
              <a:pPr algn="ctr" marL="0" indent="0" lvl="0">
                <a:lnSpc>
                  <a:spcPts val="1399"/>
                </a:lnSpc>
                <a:spcBef>
                  <a:spcPct val="0"/>
                </a:spcBef>
              </a:pPr>
            </a:p>
          </p:txBody>
        </p:sp>
      </p:grpSp>
      <p:grpSp>
        <p:nvGrpSpPr>
          <p:cNvPr name="Group 12" id="12"/>
          <p:cNvGrpSpPr/>
          <p:nvPr/>
        </p:nvGrpSpPr>
        <p:grpSpPr>
          <a:xfrm rot="5400000">
            <a:off x="8114918" y="643106"/>
            <a:ext cx="2222873" cy="5205472"/>
            <a:chOff x="0" y="0"/>
            <a:chExt cx="2963831" cy="6940630"/>
          </a:xfrm>
        </p:grpSpPr>
        <p:grpSp>
          <p:nvGrpSpPr>
            <p:cNvPr name="Group 13" id="13"/>
            <p:cNvGrpSpPr/>
            <p:nvPr/>
          </p:nvGrpSpPr>
          <p:grpSpPr>
            <a:xfrm rot="0">
              <a:off x="0" y="0"/>
              <a:ext cx="2963831" cy="2583963"/>
              <a:chOff x="0" y="0"/>
              <a:chExt cx="1827841" cy="1593571"/>
            </a:xfrm>
          </p:grpSpPr>
          <p:sp>
            <p:nvSpPr>
              <p:cNvPr name="Freeform 14" id="14"/>
              <p:cNvSpPr/>
              <p:nvPr/>
            </p:nvSpPr>
            <p:spPr>
              <a:xfrm flipH="false" flipV="false" rot="0">
                <a:off x="0" y="0"/>
                <a:ext cx="1827841" cy="1593570"/>
              </a:xfrm>
              <a:custGeom>
                <a:avLst/>
                <a:gdLst/>
                <a:ahLst/>
                <a:cxnLst/>
                <a:rect r="r" b="b" t="t" l="l"/>
                <a:pathLst>
                  <a:path h="1593570" w="1827841">
                    <a:moveTo>
                      <a:pt x="0" y="0"/>
                    </a:moveTo>
                    <a:lnTo>
                      <a:pt x="1827841" y="0"/>
                    </a:lnTo>
                    <a:lnTo>
                      <a:pt x="1827841" y="1593570"/>
                    </a:lnTo>
                    <a:lnTo>
                      <a:pt x="0" y="1593570"/>
                    </a:lnTo>
                    <a:close/>
                  </a:path>
                </a:pathLst>
              </a:custGeom>
              <a:solidFill>
                <a:srgbClr val="D2C8BC"/>
              </a:solidFill>
              <a:ln cap="sq">
                <a:noFill/>
                <a:prstDash val="solid"/>
                <a:miter/>
              </a:ln>
            </p:spPr>
          </p:sp>
          <p:sp>
            <p:nvSpPr>
              <p:cNvPr name="TextBox 15" id="15"/>
              <p:cNvSpPr txBox="true"/>
              <p:nvPr/>
            </p:nvSpPr>
            <p:spPr>
              <a:xfrm>
                <a:off x="0" y="-19050"/>
                <a:ext cx="1827841" cy="1612621"/>
              </a:xfrm>
              <a:prstGeom prst="rect">
                <a:avLst/>
              </a:prstGeom>
            </p:spPr>
            <p:txBody>
              <a:bodyPr anchor="ctr" rtlCol="false" tIns="50800" lIns="50800" bIns="50800" rIns="50800"/>
              <a:lstStyle/>
              <a:p>
                <a:pPr algn="ctr" marL="0" indent="0" lvl="0">
                  <a:lnSpc>
                    <a:spcPts val="1399"/>
                  </a:lnSpc>
                  <a:spcBef>
                    <a:spcPct val="0"/>
                  </a:spcBef>
                </a:pPr>
              </a:p>
            </p:txBody>
          </p:sp>
        </p:grpSp>
        <p:grpSp>
          <p:nvGrpSpPr>
            <p:cNvPr name="Group 16" id="16"/>
            <p:cNvGrpSpPr/>
            <p:nvPr/>
          </p:nvGrpSpPr>
          <p:grpSpPr>
            <a:xfrm rot="0">
              <a:off x="0" y="4324868"/>
              <a:ext cx="2963831" cy="2615762"/>
              <a:chOff x="0" y="0"/>
              <a:chExt cx="1827841" cy="1613181"/>
            </a:xfrm>
          </p:grpSpPr>
          <p:sp>
            <p:nvSpPr>
              <p:cNvPr name="Freeform 17" id="17"/>
              <p:cNvSpPr/>
              <p:nvPr/>
            </p:nvSpPr>
            <p:spPr>
              <a:xfrm flipH="false" flipV="false" rot="0">
                <a:off x="0" y="0"/>
                <a:ext cx="1827841" cy="1613181"/>
              </a:xfrm>
              <a:custGeom>
                <a:avLst/>
                <a:gdLst/>
                <a:ahLst/>
                <a:cxnLst/>
                <a:rect r="r" b="b" t="t" l="l"/>
                <a:pathLst>
                  <a:path h="1613181" w="1827841">
                    <a:moveTo>
                      <a:pt x="0" y="0"/>
                    </a:moveTo>
                    <a:lnTo>
                      <a:pt x="1827841" y="0"/>
                    </a:lnTo>
                    <a:lnTo>
                      <a:pt x="1827841" y="1613181"/>
                    </a:lnTo>
                    <a:lnTo>
                      <a:pt x="0" y="1613181"/>
                    </a:lnTo>
                    <a:close/>
                  </a:path>
                </a:pathLst>
              </a:custGeom>
              <a:solidFill>
                <a:srgbClr val="D2C8BC"/>
              </a:solidFill>
              <a:ln cap="sq">
                <a:noFill/>
                <a:prstDash val="solid"/>
                <a:miter/>
              </a:ln>
            </p:spPr>
          </p:sp>
          <p:sp>
            <p:nvSpPr>
              <p:cNvPr name="TextBox 18" id="18"/>
              <p:cNvSpPr txBox="true"/>
              <p:nvPr/>
            </p:nvSpPr>
            <p:spPr>
              <a:xfrm>
                <a:off x="0" y="-19050"/>
                <a:ext cx="1827841" cy="1632231"/>
              </a:xfrm>
              <a:prstGeom prst="rect">
                <a:avLst/>
              </a:prstGeom>
            </p:spPr>
            <p:txBody>
              <a:bodyPr anchor="ctr" rtlCol="false" tIns="50800" lIns="50800" bIns="50800" rIns="50800"/>
              <a:lstStyle/>
              <a:p>
                <a:pPr algn="ctr" marL="0" indent="0" lvl="0">
                  <a:lnSpc>
                    <a:spcPts val="1399"/>
                  </a:lnSpc>
                  <a:spcBef>
                    <a:spcPct val="0"/>
                  </a:spcBef>
                </a:pPr>
              </a:p>
            </p:txBody>
          </p:sp>
        </p:grpSp>
      </p:grpSp>
      <p:grpSp>
        <p:nvGrpSpPr>
          <p:cNvPr name="Group 19" id="19"/>
          <p:cNvGrpSpPr/>
          <p:nvPr/>
        </p:nvGrpSpPr>
        <p:grpSpPr>
          <a:xfrm rot="0">
            <a:off x="6623619" y="3390354"/>
            <a:ext cx="5205472" cy="4738337"/>
            <a:chOff x="0" y="0"/>
            <a:chExt cx="6940630" cy="6317782"/>
          </a:xfrm>
        </p:grpSpPr>
        <p:grpSp>
          <p:nvGrpSpPr>
            <p:cNvPr name="Group 20" id="20"/>
            <p:cNvGrpSpPr/>
            <p:nvPr/>
          </p:nvGrpSpPr>
          <p:grpSpPr>
            <a:xfrm rot="5400000">
              <a:off x="1438213" y="-103725"/>
              <a:ext cx="1452835" cy="4329261"/>
              <a:chOff x="0" y="0"/>
              <a:chExt cx="895986" cy="2669923"/>
            </a:xfrm>
          </p:grpSpPr>
          <p:sp>
            <p:nvSpPr>
              <p:cNvPr name="Freeform 21" id="21"/>
              <p:cNvSpPr/>
              <p:nvPr/>
            </p:nvSpPr>
            <p:spPr>
              <a:xfrm flipH="false" flipV="false" rot="0">
                <a:off x="0" y="0"/>
                <a:ext cx="895986" cy="2669923"/>
              </a:xfrm>
              <a:custGeom>
                <a:avLst/>
                <a:gdLst/>
                <a:ahLst/>
                <a:cxnLst/>
                <a:rect r="r" b="b" t="t" l="l"/>
                <a:pathLst>
                  <a:path h="2669923" w="895986">
                    <a:moveTo>
                      <a:pt x="0" y="0"/>
                    </a:moveTo>
                    <a:lnTo>
                      <a:pt x="895986" y="0"/>
                    </a:lnTo>
                    <a:lnTo>
                      <a:pt x="895986" y="2669923"/>
                    </a:lnTo>
                    <a:lnTo>
                      <a:pt x="0" y="2669923"/>
                    </a:lnTo>
                    <a:close/>
                  </a:path>
                </a:pathLst>
              </a:custGeom>
              <a:solidFill>
                <a:srgbClr val="BE9F80"/>
              </a:solidFill>
              <a:ln cap="sq">
                <a:noFill/>
                <a:prstDash val="solid"/>
                <a:miter/>
              </a:ln>
            </p:spPr>
          </p:sp>
          <p:sp>
            <p:nvSpPr>
              <p:cNvPr name="TextBox 22" id="22"/>
              <p:cNvSpPr txBox="true"/>
              <p:nvPr/>
            </p:nvSpPr>
            <p:spPr>
              <a:xfrm>
                <a:off x="0" y="-19050"/>
                <a:ext cx="895986" cy="2688973"/>
              </a:xfrm>
              <a:prstGeom prst="rect">
                <a:avLst/>
              </a:prstGeom>
            </p:spPr>
            <p:txBody>
              <a:bodyPr anchor="ctr" rtlCol="false" tIns="48320" lIns="48320" bIns="48320" rIns="48320"/>
              <a:lstStyle/>
              <a:p>
                <a:pPr algn="ctr" marL="0" indent="0" lvl="0">
                  <a:lnSpc>
                    <a:spcPts val="1399"/>
                  </a:lnSpc>
                  <a:spcBef>
                    <a:spcPct val="0"/>
                  </a:spcBef>
                </a:pPr>
              </a:p>
            </p:txBody>
          </p:sp>
        </p:grpSp>
        <p:grpSp>
          <p:nvGrpSpPr>
            <p:cNvPr name="Group 23" id="23"/>
            <p:cNvGrpSpPr/>
            <p:nvPr/>
          </p:nvGrpSpPr>
          <p:grpSpPr>
            <a:xfrm rot="5400000">
              <a:off x="2615474" y="53337"/>
              <a:ext cx="1738965" cy="1632291"/>
              <a:chOff x="0" y="0"/>
              <a:chExt cx="1072447" cy="1006659"/>
            </a:xfrm>
          </p:grpSpPr>
          <p:sp>
            <p:nvSpPr>
              <p:cNvPr name="Freeform 24" id="24"/>
              <p:cNvSpPr/>
              <p:nvPr/>
            </p:nvSpPr>
            <p:spPr>
              <a:xfrm flipH="false" flipV="false" rot="0">
                <a:off x="0" y="0"/>
                <a:ext cx="1072447" cy="1006659"/>
              </a:xfrm>
              <a:custGeom>
                <a:avLst/>
                <a:gdLst/>
                <a:ahLst/>
                <a:cxnLst/>
                <a:rect r="r" b="b" t="t" l="l"/>
                <a:pathLst>
                  <a:path h="1006659" w="1072447">
                    <a:moveTo>
                      <a:pt x="0" y="0"/>
                    </a:moveTo>
                    <a:lnTo>
                      <a:pt x="1072447" y="0"/>
                    </a:lnTo>
                    <a:lnTo>
                      <a:pt x="1072447" y="1006659"/>
                    </a:lnTo>
                    <a:lnTo>
                      <a:pt x="0" y="1006659"/>
                    </a:lnTo>
                    <a:close/>
                  </a:path>
                </a:pathLst>
              </a:custGeom>
              <a:solidFill>
                <a:srgbClr val="BE9F80"/>
              </a:solidFill>
              <a:ln cap="sq">
                <a:noFill/>
                <a:prstDash val="solid"/>
                <a:miter/>
              </a:ln>
            </p:spPr>
          </p:sp>
          <p:sp>
            <p:nvSpPr>
              <p:cNvPr name="TextBox 25" id="25"/>
              <p:cNvSpPr txBox="true"/>
              <p:nvPr/>
            </p:nvSpPr>
            <p:spPr>
              <a:xfrm>
                <a:off x="0" y="-19050"/>
                <a:ext cx="1072447" cy="1025709"/>
              </a:xfrm>
              <a:prstGeom prst="rect">
                <a:avLst/>
              </a:prstGeom>
            </p:spPr>
            <p:txBody>
              <a:bodyPr anchor="ctr" rtlCol="false" tIns="48320" lIns="48320" bIns="48320" rIns="48320"/>
              <a:lstStyle/>
              <a:p>
                <a:pPr algn="ctr" marL="0" indent="0" lvl="0">
                  <a:lnSpc>
                    <a:spcPts val="1399"/>
                  </a:lnSpc>
                  <a:spcBef>
                    <a:spcPct val="0"/>
                  </a:spcBef>
                </a:pPr>
              </a:p>
            </p:txBody>
          </p:sp>
        </p:grpSp>
        <p:grpSp>
          <p:nvGrpSpPr>
            <p:cNvPr name="Group 26" id="26"/>
            <p:cNvGrpSpPr/>
            <p:nvPr/>
          </p:nvGrpSpPr>
          <p:grpSpPr>
            <a:xfrm rot="5400000">
              <a:off x="1652952" y="1030104"/>
              <a:ext cx="3634727" cy="6940630"/>
              <a:chOff x="0" y="0"/>
              <a:chExt cx="2241593" cy="4280395"/>
            </a:xfrm>
          </p:grpSpPr>
          <p:sp>
            <p:nvSpPr>
              <p:cNvPr name="Freeform 27" id="27"/>
              <p:cNvSpPr/>
              <p:nvPr/>
            </p:nvSpPr>
            <p:spPr>
              <a:xfrm flipH="false" flipV="false" rot="0">
                <a:off x="0" y="0"/>
                <a:ext cx="2241593" cy="4280395"/>
              </a:xfrm>
              <a:custGeom>
                <a:avLst/>
                <a:gdLst/>
                <a:ahLst/>
                <a:cxnLst/>
                <a:rect r="r" b="b" t="t" l="l"/>
                <a:pathLst>
                  <a:path h="4280395" w="2241593">
                    <a:moveTo>
                      <a:pt x="0" y="0"/>
                    </a:moveTo>
                    <a:lnTo>
                      <a:pt x="2241593" y="0"/>
                    </a:lnTo>
                    <a:lnTo>
                      <a:pt x="2241593" y="4280395"/>
                    </a:lnTo>
                    <a:lnTo>
                      <a:pt x="0" y="4280395"/>
                    </a:lnTo>
                    <a:close/>
                  </a:path>
                </a:pathLst>
              </a:custGeom>
              <a:solidFill>
                <a:srgbClr val="BE9F80"/>
              </a:solidFill>
              <a:ln cap="sq">
                <a:noFill/>
                <a:prstDash val="solid"/>
                <a:miter/>
              </a:ln>
            </p:spPr>
          </p:sp>
          <p:sp>
            <p:nvSpPr>
              <p:cNvPr name="TextBox 28" id="28"/>
              <p:cNvSpPr txBox="true"/>
              <p:nvPr/>
            </p:nvSpPr>
            <p:spPr>
              <a:xfrm>
                <a:off x="0" y="-19050"/>
                <a:ext cx="2241593" cy="4299445"/>
              </a:xfrm>
              <a:prstGeom prst="rect">
                <a:avLst/>
              </a:prstGeom>
            </p:spPr>
            <p:txBody>
              <a:bodyPr anchor="ctr" rtlCol="false" tIns="48320" lIns="48320" bIns="48320" rIns="48320"/>
              <a:lstStyle/>
              <a:p>
                <a:pPr algn="ctr" marL="0" indent="0" lvl="0">
                  <a:lnSpc>
                    <a:spcPts val="1399"/>
                  </a:lnSpc>
                  <a:spcBef>
                    <a:spcPct val="0"/>
                  </a:spcBef>
                </a:pPr>
              </a:p>
            </p:txBody>
          </p:sp>
        </p:grpSp>
      </p:grpSp>
      <p:sp>
        <p:nvSpPr>
          <p:cNvPr name="Freeform 29" id="29"/>
          <p:cNvSpPr/>
          <p:nvPr/>
        </p:nvSpPr>
        <p:spPr>
          <a:xfrm flipH="false" flipV="false" rot="0">
            <a:off x="6542847" y="2064470"/>
            <a:ext cx="5408211" cy="6156121"/>
          </a:xfrm>
          <a:custGeom>
            <a:avLst/>
            <a:gdLst/>
            <a:ahLst/>
            <a:cxnLst/>
            <a:rect r="r" b="b" t="t" l="l"/>
            <a:pathLst>
              <a:path h="6156121" w="5408211">
                <a:moveTo>
                  <a:pt x="0" y="0"/>
                </a:moveTo>
                <a:lnTo>
                  <a:pt x="5408211" y="0"/>
                </a:lnTo>
                <a:lnTo>
                  <a:pt x="5408211" y="6156121"/>
                </a:lnTo>
                <a:lnTo>
                  <a:pt x="0" y="6156121"/>
                </a:lnTo>
                <a:lnTo>
                  <a:pt x="0" y="0"/>
                </a:lnTo>
                <a:close/>
              </a:path>
            </a:pathLst>
          </a:custGeom>
          <a:blipFill>
            <a:blip r:embed="rId2">
              <a:extLst>
                <a:ext uri="{96DAC541-7B7A-43D3-8B79-37D633B846F1}">
                  <asvg:svgBlip xmlns:asvg="http://schemas.microsoft.com/office/drawing/2016/SVG/main" r:embed="rId3"/>
                </a:ext>
              </a:extLst>
            </a:blip>
            <a:stretch>
              <a:fillRect l="0" t="0" r="0" b="-65910"/>
            </a:stretch>
          </a:blipFill>
        </p:spPr>
      </p:sp>
      <p:grpSp>
        <p:nvGrpSpPr>
          <p:cNvPr name="Group 30" id="30"/>
          <p:cNvGrpSpPr/>
          <p:nvPr/>
        </p:nvGrpSpPr>
        <p:grpSpPr>
          <a:xfrm rot="0">
            <a:off x="13785097" y="5229218"/>
            <a:ext cx="2044649" cy="2654998"/>
            <a:chOff x="0" y="0"/>
            <a:chExt cx="2726199" cy="3539997"/>
          </a:xfrm>
        </p:grpSpPr>
        <p:pic>
          <p:nvPicPr>
            <p:cNvPr name="Picture 31" id="31"/>
            <p:cNvPicPr>
              <a:picLocks noChangeAspect="true"/>
            </p:cNvPicPr>
            <p:nvPr/>
          </p:nvPicPr>
          <p:blipFill>
            <a:blip r:embed="rId4"/>
            <a:srcRect l="24345" t="0" r="24345" b="0"/>
            <a:stretch>
              <a:fillRect/>
            </a:stretch>
          </p:blipFill>
          <p:spPr>
            <a:xfrm flipH="false" flipV="false">
              <a:off x="0" y="0"/>
              <a:ext cx="2726199" cy="3539997"/>
            </a:xfrm>
            <a:prstGeom prst="rect">
              <a:avLst/>
            </a:prstGeom>
          </p:spPr>
        </p:pic>
      </p:grpSp>
      <p:grpSp>
        <p:nvGrpSpPr>
          <p:cNvPr name="Group 32" id="32"/>
          <p:cNvGrpSpPr/>
          <p:nvPr/>
        </p:nvGrpSpPr>
        <p:grpSpPr>
          <a:xfrm rot="0">
            <a:off x="13785097" y="1480323"/>
            <a:ext cx="2044649" cy="2669674"/>
            <a:chOff x="0" y="0"/>
            <a:chExt cx="2726199" cy="3559565"/>
          </a:xfrm>
        </p:grpSpPr>
        <p:pic>
          <p:nvPicPr>
            <p:cNvPr name="Picture 33" id="33"/>
            <p:cNvPicPr>
              <a:picLocks noChangeAspect="true"/>
            </p:cNvPicPr>
            <p:nvPr/>
          </p:nvPicPr>
          <p:blipFill>
            <a:blip r:embed="rId5"/>
            <a:srcRect l="28555" t="0" r="28555" b="0"/>
            <a:stretch>
              <a:fillRect/>
            </a:stretch>
          </p:blipFill>
          <p:spPr>
            <a:xfrm flipH="false" flipV="false">
              <a:off x="0" y="0"/>
              <a:ext cx="2726199" cy="3559565"/>
            </a:xfrm>
            <a:prstGeom prst="rect">
              <a:avLst/>
            </a:prstGeom>
          </p:spPr>
        </p:pic>
      </p:grpSp>
      <p:grpSp>
        <p:nvGrpSpPr>
          <p:cNvPr name="Group 34" id="34"/>
          <p:cNvGrpSpPr/>
          <p:nvPr/>
        </p:nvGrpSpPr>
        <p:grpSpPr>
          <a:xfrm rot="0">
            <a:off x="2455663" y="5233967"/>
            <a:ext cx="2044649" cy="2654998"/>
            <a:chOff x="0" y="0"/>
            <a:chExt cx="2726199" cy="3539997"/>
          </a:xfrm>
        </p:grpSpPr>
        <p:pic>
          <p:nvPicPr>
            <p:cNvPr name="Picture 35" id="35"/>
            <p:cNvPicPr>
              <a:picLocks noChangeAspect="true"/>
            </p:cNvPicPr>
            <p:nvPr/>
          </p:nvPicPr>
          <p:blipFill>
            <a:blip r:embed="rId6"/>
            <a:srcRect l="27260" t="0" r="30767" b="0"/>
            <a:stretch>
              <a:fillRect/>
            </a:stretch>
          </p:blipFill>
          <p:spPr>
            <a:xfrm flipH="false" flipV="false">
              <a:off x="0" y="0"/>
              <a:ext cx="2726199" cy="3539997"/>
            </a:xfrm>
            <a:prstGeom prst="rect">
              <a:avLst/>
            </a:prstGeom>
          </p:spPr>
        </p:pic>
      </p:grpSp>
      <p:grpSp>
        <p:nvGrpSpPr>
          <p:cNvPr name="Group 36" id="36"/>
          <p:cNvGrpSpPr/>
          <p:nvPr/>
        </p:nvGrpSpPr>
        <p:grpSpPr>
          <a:xfrm rot="0">
            <a:off x="2455663" y="1485071"/>
            <a:ext cx="2044649" cy="2669674"/>
            <a:chOff x="0" y="0"/>
            <a:chExt cx="2726199" cy="3559565"/>
          </a:xfrm>
        </p:grpSpPr>
        <p:pic>
          <p:nvPicPr>
            <p:cNvPr name="Picture 37" id="37"/>
            <p:cNvPicPr>
              <a:picLocks noChangeAspect="true"/>
            </p:cNvPicPr>
            <p:nvPr/>
          </p:nvPicPr>
          <p:blipFill>
            <a:blip r:embed="rId7"/>
            <a:srcRect l="0" t="0" r="59599" b="0"/>
            <a:stretch>
              <a:fillRect/>
            </a:stretch>
          </p:blipFill>
          <p:spPr>
            <a:xfrm flipH="false" flipV="false">
              <a:off x="0" y="0"/>
              <a:ext cx="2726199" cy="3559565"/>
            </a:xfrm>
            <a:prstGeom prst="rect">
              <a:avLst/>
            </a:prstGeom>
          </p:spPr>
        </p:pic>
      </p:grpSp>
      <p:grpSp>
        <p:nvGrpSpPr>
          <p:cNvPr name="Group 38" id="38"/>
          <p:cNvGrpSpPr/>
          <p:nvPr/>
        </p:nvGrpSpPr>
        <p:grpSpPr>
          <a:xfrm rot="0">
            <a:off x="12141558" y="5560398"/>
            <a:ext cx="2728258" cy="798367"/>
            <a:chOff x="0" y="0"/>
            <a:chExt cx="3637678" cy="1064489"/>
          </a:xfrm>
        </p:grpSpPr>
        <p:sp>
          <p:nvSpPr>
            <p:cNvPr name="Freeform 39" id="39"/>
            <p:cNvSpPr/>
            <p:nvPr/>
          </p:nvSpPr>
          <p:spPr>
            <a:xfrm flipH="false" flipV="false" rot="0">
              <a:off x="0" y="0"/>
              <a:ext cx="3637678" cy="853201"/>
            </a:xfrm>
            <a:custGeom>
              <a:avLst/>
              <a:gdLst/>
              <a:ahLst/>
              <a:cxnLst/>
              <a:rect r="r" b="b" t="t" l="l"/>
              <a:pathLst>
                <a:path h="853201" w="3637678">
                  <a:moveTo>
                    <a:pt x="0" y="0"/>
                  </a:moveTo>
                  <a:lnTo>
                    <a:pt x="3637678" y="0"/>
                  </a:lnTo>
                  <a:lnTo>
                    <a:pt x="3637678" y="853201"/>
                  </a:lnTo>
                  <a:lnTo>
                    <a:pt x="0" y="85320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40" id="40"/>
            <p:cNvSpPr/>
            <p:nvPr/>
          </p:nvSpPr>
          <p:spPr>
            <a:xfrm flipH="false" flipV="false" rot="0">
              <a:off x="55378" y="0"/>
              <a:ext cx="3526922" cy="1064489"/>
            </a:xfrm>
            <a:custGeom>
              <a:avLst/>
              <a:gdLst/>
              <a:ahLst/>
              <a:cxnLst/>
              <a:rect r="r" b="b" t="t" l="l"/>
              <a:pathLst>
                <a:path h="1064489" w="3526922">
                  <a:moveTo>
                    <a:pt x="0" y="0"/>
                  </a:moveTo>
                  <a:lnTo>
                    <a:pt x="3526922" y="0"/>
                  </a:lnTo>
                  <a:lnTo>
                    <a:pt x="3526922" y="1064489"/>
                  </a:lnTo>
                  <a:lnTo>
                    <a:pt x="0" y="106448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grpSp>
        <p:nvGrpSpPr>
          <p:cNvPr name="Group 41" id="41"/>
          <p:cNvGrpSpPr/>
          <p:nvPr/>
        </p:nvGrpSpPr>
        <p:grpSpPr>
          <a:xfrm rot="0">
            <a:off x="12141558" y="2508511"/>
            <a:ext cx="2728258" cy="798367"/>
            <a:chOff x="0" y="0"/>
            <a:chExt cx="3637678" cy="1064489"/>
          </a:xfrm>
        </p:grpSpPr>
        <p:sp>
          <p:nvSpPr>
            <p:cNvPr name="Freeform 42" id="42"/>
            <p:cNvSpPr/>
            <p:nvPr/>
          </p:nvSpPr>
          <p:spPr>
            <a:xfrm flipH="false" flipV="false" rot="0">
              <a:off x="0" y="0"/>
              <a:ext cx="3637678" cy="853201"/>
            </a:xfrm>
            <a:custGeom>
              <a:avLst/>
              <a:gdLst/>
              <a:ahLst/>
              <a:cxnLst/>
              <a:rect r="r" b="b" t="t" l="l"/>
              <a:pathLst>
                <a:path h="853201" w="3637678">
                  <a:moveTo>
                    <a:pt x="0" y="0"/>
                  </a:moveTo>
                  <a:lnTo>
                    <a:pt x="3637678" y="0"/>
                  </a:lnTo>
                  <a:lnTo>
                    <a:pt x="3637678" y="853201"/>
                  </a:lnTo>
                  <a:lnTo>
                    <a:pt x="0" y="85320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43" id="43"/>
            <p:cNvSpPr/>
            <p:nvPr/>
          </p:nvSpPr>
          <p:spPr>
            <a:xfrm flipH="false" flipV="false" rot="0">
              <a:off x="55378" y="0"/>
              <a:ext cx="3526922" cy="1064489"/>
            </a:xfrm>
            <a:custGeom>
              <a:avLst/>
              <a:gdLst/>
              <a:ahLst/>
              <a:cxnLst/>
              <a:rect r="r" b="b" t="t" l="l"/>
              <a:pathLst>
                <a:path h="1064489" w="3526922">
                  <a:moveTo>
                    <a:pt x="0" y="0"/>
                  </a:moveTo>
                  <a:lnTo>
                    <a:pt x="3526922" y="0"/>
                  </a:lnTo>
                  <a:lnTo>
                    <a:pt x="3526922" y="1064489"/>
                  </a:lnTo>
                  <a:lnTo>
                    <a:pt x="0" y="106448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grpSp>
        <p:nvGrpSpPr>
          <p:cNvPr name="Group 44" id="44"/>
          <p:cNvGrpSpPr/>
          <p:nvPr/>
        </p:nvGrpSpPr>
        <p:grpSpPr>
          <a:xfrm rot="0">
            <a:off x="3500263" y="2447006"/>
            <a:ext cx="2728258" cy="798367"/>
            <a:chOff x="0" y="0"/>
            <a:chExt cx="3637678" cy="1064489"/>
          </a:xfrm>
        </p:grpSpPr>
        <p:sp>
          <p:nvSpPr>
            <p:cNvPr name="Freeform 45" id="45"/>
            <p:cNvSpPr/>
            <p:nvPr/>
          </p:nvSpPr>
          <p:spPr>
            <a:xfrm flipH="false" flipV="false" rot="0">
              <a:off x="0" y="0"/>
              <a:ext cx="3637678" cy="853201"/>
            </a:xfrm>
            <a:custGeom>
              <a:avLst/>
              <a:gdLst/>
              <a:ahLst/>
              <a:cxnLst/>
              <a:rect r="r" b="b" t="t" l="l"/>
              <a:pathLst>
                <a:path h="853201" w="3637678">
                  <a:moveTo>
                    <a:pt x="0" y="0"/>
                  </a:moveTo>
                  <a:lnTo>
                    <a:pt x="3637678" y="0"/>
                  </a:lnTo>
                  <a:lnTo>
                    <a:pt x="3637678" y="853201"/>
                  </a:lnTo>
                  <a:lnTo>
                    <a:pt x="0" y="85320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46" id="46"/>
            <p:cNvSpPr/>
            <p:nvPr/>
          </p:nvSpPr>
          <p:spPr>
            <a:xfrm flipH="false" flipV="false" rot="0">
              <a:off x="55378" y="0"/>
              <a:ext cx="3526922" cy="1064489"/>
            </a:xfrm>
            <a:custGeom>
              <a:avLst/>
              <a:gdLst/>
              <a:ahLst/>
              <a:cxnLst/>
              <a:rect r="r" b="b" t="t" l="l"/>
              <a:pathLst>
                <a:path h="1064489" w="3526922">
                  <a:moveTo>
                    <a:pt x="0" y="0"/>
                  </a:moveTo>
                  <a:lnTo>
                    <a:pt x="3526922" y="0"/>
                  </a:lnTo>
                  <a:lnTo>
                    <a:pt x="3526922" y="1064489"/>
                  </a:lnTo>
                  <a:lnTo>
                    <a:pt x="0" y="106448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grpSp>
        <p:nvGrpSpPr>
          <p:cNvPr name="Group 47" id="47"/>
          <p:cNvGrpSpPr/>
          <p:nvPr/>
        </p:nvGrpSpPr>
        <p:grpSpPr>
          <a:xfrm rot="0">
            <a:off x="3500263" y="5560398"/>
            <a:ext cx="2728258" cy="798367"/>
            <a:chOff x="0" y="0"/>
            <a:chExt cx="3637678" cy="1064489"/>
          </a:xfrm>
        </p:grpSpPr>
        <p:sp>
          <p:nvSpPr>
            <p:cNvPr name="Freeform 48" id="48"/>
            <p:cNvSpPr/>
            <p:nvPr/>
          </p:nvSpPr>
          <p:spPr>
            <a:xfrm flipH="false" flipV="false" rot="0">
              <a:off x="0" y="0"/>
              <a:ext cx="3637678" cy="853201"/>
            </a:xfrm>
            <a:custGeom>
              <a:avLst/>
              <a:gdLst/>
              <a:ahLst/>
              <a:cxnLst/>
              <a:rect r="r" b="b" t="t" l="l"/>
              <a:pathLst>
                <a:path h="853201" w="3637678">
                  <a:moveTo>
                    <a:pt x="0" y="0"/>
                  </a:moveTo>
                  <a:lnTo>
                    <a:pt x="3637678" y="0"/>
                  </a:lnTo>
                  <a:lnTo>
                    <a:pt x="3637678" y="853201"/>
                  </a:lnTo>
                  <a:lnTo>
                    <a:pt x="0" y="85320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49" id="49"/>
            <p:cNvSpPr/>
            <p:nvPr/>
          </p:nvSpPr>
          <p:spPr>
            <a:xfrm flipH="false" flipV="false" rot="0">
              <a:off x="55378" y="0"/>
              <a:ext cx="3526922" cy="1064489"/>
            </a:xfrm>
            <a:custGeom>
              <a:avLst/>
              <a:gdLst/>
              <a:ahLst/>
              <a:cxnLst/>
              <a:rect r="r" b="b" t="t" l="l"/>
              <a:pathLst>
                <a:path h="1064489" w="3526922">
                  <a:moveTo>
                    <a:pt x="0" y="0"/>
                  </a:moveTo>
                  <a:lnTo>
                    <a:pt x="3526922" y="0"/>
                  </a:lnTo>
                  <a:lnTo>
                    <a:pt x="3526922" y="1064489"/>
                  </a:lnTo>
                  <a:lnTo>
                    <a:pt x="0" y="106448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sp>
        <p:nvSpPr>
          <p:cNvPr name="TextBox 50" id="50"/>
          <p:cNvSpPr txBox="true"/>
          <p:nvPr/>
        </p:nvSpPr>
        <p:spPr>
          <a:xfrm rot="0">
            <a:off x="7266296" y="9531568"/>
            <a:ext cx="3755409" cy="476250"/>
          </a:xfrm>
          <a:prstGeom prst="rect">
            <a:avLst/>
          </a:prstGeom>
        </p:spPr>
        <p:txBody>
          <a:bodyPr anchor="t" rtlCol="false" tIns="0" lIns="0" bIns="0" rIns="0">
            <a:spAutoFit/>
          </a:bodyPr>
          <a:lstStyle/>
          <a:p>
            <a:pPr algn="ctr">
              <a:lnSpc>
                <a:spcPts val="1893"/>
              </a:lnSpc>
            </a:pPr>
            <a:r>
              <a:rPr lang="en-US" sz="1577" spc="39">
                <a:solidFill>
                  <a:srgbClr val="3B3B3B"/>
                </a:solidFill>
                <a:latin typeface="Montserrat"/>
                <a:ea typeface="Montserrat"/>
                <a:cs typeface="Montserrat"/>
                <a:sym typeface="Montserrat"/>
              </a:rPr>
              <a:t>ARCHITEKTEN</a:t>
            </a:r>
          </a:p>
          <a:p>
            <a:pPr algn="ctr">
              <a:lnSpc>
                <a:spcPts val="1893"/>
              </a:lnSpc>
            </a:pPr>
            <a:r>
              <a:rPr lang="en-US" b="true" sz="1577" spc="39">
                <a:solidFill>
                  <a:srgbClr val="3B3B3B"/>
                </a:solidFill>
                <a:latin typeface="Montserrat Bold"/>
                <a:ea typeface="Montserrat Bold"/>
                <a:cs typeface="Montserrat Bold"/>
                <a:sym typeface="Montserrat Bold"/>
              </a:rPr>
              <a:t>ALDENAIRE &amp; PARTNERS</a:t>
            </a:r>
          </a:p>
        </p:txBody>
      </p:sp>
      <p:sp>
        <p:nvSpPr>
          <p:cNvPr name="TextBox 51" id="51"/>
          <p:cNvSpPr txBox="true"/>
          <p:nvPr/>
        </p:nvSpPr>
        <p:spPr>
          <a:xfrm rot="0">
            <a:off x="16324668" y="9502993"/>
            <a:ext cx="934632" cy="240665"/>
          </a:xfrm>
          <a:prstGeom prst="rect">
            <a:avLst/>
          </a:prstGeom>
        </p:spPr>
        <p:txBody>
          <a:bodyPr anchor="t" rtlCol="false" tIns="0" lIns="0" bIns="0" rIns="0">
            <a:spAutoFit/>
          </a:bodyPr>
          <a:lstStyle/>
          <a:p>
            <a:pPr algn="r">
              <a:lnSpc>
                <a:spcPts val="1959"/>
              </a:lnSpc>
              <a:spcBef>
                <a:spcPct val="0"/>
              </a:spcBef>
            </a:pPr>
            <a:r>
              <a:rPr lang="en-US" sz="1399">
                <a:solidFill>
                  <a:srgbClr val="FFFFFF"/>
                </a:solidFill>
                <a:latin typeface="Montserrat"/>
                <a:ea typeface="Montserrat"/>
                <a:cs typeface="Montserrat"/>
                <a:sym typeface="Montserrat"/>
              </a:rPr>
              <a:t>S. 10</a:t>
            </a:r>
          </a:p>
        </p:txBody>
      </p:sp>
      <p:sp>
        <p:nvSpPr>
          <p:cNvPr name="TextBox 52" id="52"/>
          <p:cNvSpPr txBox="true"/>
          <p:nvPr/>
        </p:nvSpPr>
        <p:spPr>
          <a:xfrm rot="0">
            <a:off x="13785097" y="8469492"/>
            <a:ext cx="3772859" cy="337185"/>
          </a:xfrm>
          <a:prstGeom prst="rect">
            <a:avLst/>
          </a:prstGeom>
        </p:spPr>
        <p:txBody>
          <a:bodyPr anchor="t" rtlCol="false" tIns="0" lIns="0" bIns="0" rIns="0">
            <a:spAutoFit/>
          </a:bodyPr>
          <a:lstStyle/>
          <a:p>
            <a:pPr algn="l" marL="0" indent="0" lvl="0">
              <a:lnSpc>
                <a:spcPts val="2879"/>
              </a:lnSpc>
              <a:spcBef>
                <a:spcPct val="0"/>
              </a:spcBef>
            </a:pPr>
            <a:r>
              <a:rPr lang="en-US" sz="1799" spc="43">
                <a:solidFill>
                  <a:srgbClr val="3B3B3B"/>
                </a:solidFill>
                <a:latin typeface="Montserrat"/>
                <a:ea typeface="Montserrat"/>
                <a:cs typeface="Montserrat"/>
                <a:sym typeface="Montserrat"/>
              </a:rPr>
              <a:t>FABRIKAT</a:t>
            </a:r>
          </a:p>
        </p:txBody>
      </p:sp>
      <p:sp>
        <p:nvSpPr>
          <p:cNvPr name="TextBox 53" id="53"/>
          <p:cNvSpPr txBox="true"/>
          <p:nvPr/>
        </p:nvSpPr>
        <p:spPr>
          <a:xfrm rot="0">
            <a:off x="13785097" y="8198981"/>
            <a:ext cx="3772859" cy="337185"/>
          </a:xfrm>
          <a:prstGeom prst="rect">
            <a:avLst/>
          </a:prstGeom>
        </p:spPr>
        <p:txBody>
          <a:bodyPr anchor="t" rtlCol="false" tIns="0" lIns="0" bIns="0" rIns="0">
            <a:spAutoFit/>
          </a:bodyPr>
          <a:lstStyle/>
          <a:p>
            <a:pPr algn="l" marL="0" indent="0" lvl="0">
              <a:lnSpc>
                <a:spcPts val="2879"/>
              </a:lnSpc>
              <a:spcBef>
                <a:spcPct val="0"/>
              </a:spcBef>
            </a:pPr>
            <a:r>
              <a:rPr lang="en-US" sz="1799" spc="43">
                <a:solidFill>
                  <a:srgbClr val="3B3B3B"/>
                </a:solidFill>
                <a:latin typeface="Montserrat"/>
                <a:ea typeface="Montserrat"/>
                <a:cs typeface="Montserrat"/>
                <a:sym typeface="Montserrat"/>
              </a:rPr>
              <a:t>PARKETT</a:t>
            </a:r>
          </a:p>
        </p:txBody>
      </p:sp>
      <p:sp>
        <p:nvSpPr>
          <p:cNvPr name="TextBox 54" id="54"/>
          <p:cNvSpPr txBox="true"/>
          <p:nvPr/>
        </p:nvSpPr>
        <p:spPr>
          <a:xfrm rot="0">
            <a:off x="13785097" y="7891006"/>
            <a:ext cx="3772859" cy="388621"/>
          </a:xfrm>
          <a:prstGeom prst="rect">
            <a:avLst/>
          </a:prstGeom>
        </p:spPr>
        <p:txBody>
          <a:bodyPr anchor="t" rtlCol="false" tIns="0" lIns="0" bIns="0" rIns="0">
            <a:spAutoFit/>
          </a:bodyPr>
          <a:lstStyle/>
          <a:p>
            <a:pPr algn="l" marL="0" indent="0" lvl="0">
              <a:lnSpc>
                <a:spcPts val="3359"/>
              </a:lnSpc>
              <a:spcBef>
                <a:spcPct val="0"/>
              </a:spcBef>
            </a:pPr>
            <a:r>
              <a:rPr lang="en-US" b="true" sz="2099" u="none">
                <a:solidFill>
                  <a:srgbClr val="3B3B3B"/>
                </a:solidFill>
                <a:latin typeface="Cormorant Garamond Bold"/>
                <a:ea typeface="Cormorant Garamond Bold"/>
                <a:cs typeface="Cormorant Garamond Bold"/>
                <a:sym typeface="Cormorant Garamond Bold"/>
              </a:rPr>
              <a:t>WOHNZIMMER</a:t>
            </a:r>
          </a:p>
        </p:txBody>
      </p:sp>
      <p:sp>
        <p:nvSpPr>
          <p:cNvPr name="TextBox 55" id="55"/>
          <p:cNvSpPr txBox="true"/>
          <p:nvPr/>
        </p:nvSpPr>
        <p:spPr>
          <a:xfrm rot="0">
            <a:off x="13785097" y="4749344"/>
            <a:ext cx="3772859" cy="337185"/>
          </a:xfrm>
          <a:prstGeom prst="rect">
            <a:avLst/>
          </a:prstGeom>
        </p:spPr>
        <p:txBody>
          <a:bodyPr anchor="t" rtlCol="false" tIns="0" lIns="0" bIns="0" rIns="0">
            <a:spAutoFit/>
          </a:bodyPr>
          <a:lstStyle/>
          <a:p>
            <a:pPr algn="l" marL="0" indent="0" lvl="0">
              <a:lnSpc>
                <a:spcPts val="2879"/>
              </a:lnSpc>
              <a:spcBef>
                <a:spcPct val="0"/>
              </a:spcBef>
            </a:pPr>
            <a:r>
              <a:rPr lang="en-US" sz="1799" spc="43">
                <a:solidFill>
                  <a:srgbClr val="3B3B3B"/>
                </a:solidFill>
                <a:latin typeface="Montserrat"/>
                <a:ea typeface="Montserrat"/>
                <a:cs typeface="Montserrat"/>
                <a:sym typeface="Montserrat"/>
              </a:rPr>
              <a:t>FABRIKAT</a:t>
            </a:r>
          </a:p>
        </p:txBody>
      </p:sp>
      <p:sp>
        <p:nvSpPr>
          <p:cNvPr name="TextBox 56" id="56"/>
          <p:cNvSpPr txBox="true"/>
          <p:nvPr/>
        </p:nvSpPr>
        <p:spPr>
          <a:xfrm rot="0">
            <a:off x="13785097" y="4478834"/>
            <a:ext cx="3772859" cy="337185"/>
          </a:xfrm>
          <a:prstGeom prst="rect">
            <a:avLst/>
          </a:prstGeom>
        </p:spPr>
        <p:txBody>
          <a:bodyPr anchor="t" rtlCol="false" tIns="0" lIns="0" bIns="0" rIns="0">
            <a:spAutoFit/>
          </a:bodyPr>
          <a:lstStyle/>
          <a:p>
            <a:pPr algn="l" marL="0" indent="0" lvl="0">
              <a:lnSpc>
                <a:spcPts val="2879"/>
              </a:lnSpc>
              <a:spcBef>
                <a:spcPct val="0"/>
              </a:spcBef>
            </a:pPr>
            <a:r>
              <a:rPr lang="en-US" sz="1799" spc="43">
                <a:solidFill>
                  <a:srgbClr val="3B3B3B"/>
                </a:solidFill>
                <a:latin typeface="Montserrat"/>
                <a:ea typeface="Montserrat"/>
                <a:cs typeface="Montserrat"/>
                <a:sym typeface="Montserrat"/>
              </a:rPr>
              <a:t>DESIGNERFLIESEN</a:t>
            </a:r>
          </a:p>
        </p:txBody>
      </p:sp>
      <p:sp>
        <p:nvSpPr>
          <p:cNvPr name="TextBox 57" id="57"/>
          <p:cNvSpPr txBox="true"/>
          <p:nvPr/>
        </p:nvSpPr>
        <p:spPr>
          <a:xfrm rot="0">
            <a:off x="13785097" y="4170858"/>
            <a:ext cx="3772859" cy="388621"/>
          </a:xfrm>
          <a:prstGeom prst="rect">
            <a:avLst/>
          </a:prstGeom>
        </p:spPr>
        <p:txBody>
          <a:bodyPr anchor="t" rtlCol="false" tIns="0" lIns="0" bIns="0" rIns="0">
            <a:spAutoFit/>
          </a:bodyPr>
          <a:lstStyle/>
          <a:p>
            <a:pPr algn="l" marL="0" indent="0" lvl="0">
              <a:lnSpc>
                <a:spcPts val="3359"/>
              </a:lnSpc>
              <a:spcBef>
                <a:spcPct val="0"/>
              </a:spcBef>
            </a:pPr>
            <a:r>
              <a:rPr lang="en-US" b="true" sz="2099">
                <a:solidFill>
                  <a:srgbClr val="3B3B3B"/>
                </a:solidFill>
                <a:latin typeface="Cormorant Garamond Bold"/>
                <a:ea typeface="Cormorant Garamond Bold"/>
                <a:cs typeface="Cormorant Garamond Bold"/>
                <a:sym typeface="Cormorant Garamond Bold"/>
              </a:rPr>
              <a:t>BADEZIMMER</a:t>
            </a:r>
          </a:p>
        </p:txBody>
      </p:sp>
      <p:sp>
        <p:nvSpPr>
          <p:cNvPr name="TextBox 58" id="58"/>
          <p:cNvSpPr txBox="true"/>
          <p:nvPr/>
        </p:nvSpPr>
        <p:spPr>
          <a:xfrm rot="0">
            <a:off x="2455663" y="8469492"/>
            <a:ext cx="3772859" cy="337185"/>
          </a:xfrm>
          <a:prstGeom prst="rect">
            <a:avLst/>
          </a:prstGeom>
        </p:spPr>
        <p:txBody>
          <a:bodyPr anchor="t" rtlCol="false" tIns="0" lIns="0" bIns="0" rIns="0">
            <a:spAutoFit/>
          </a:bodyPr>
          <a:lstStyle/>
          <a:p>
            <a:pPr algn="l" marL="0" indent="0" lvl="0">
              <a:lnSpc>
                <a:spcPts val="2879"/>
              </a:lnSpc>
              <a:spcBef>
                <a:spcPct val="0"/>
              </a:spcBef>
            </a:pPr>
            <a:r>
              <a:rPr lang="en-US" sz="1799" spc="43">
                <a:solidFill>
                  <a:srgbClr val="3B3B3B"/>
                </a:solidFill>
                <a:latin typeface="Montserrat"/>
                <a:ea typeface="Montserrat"/>
                <a:cs typeface="Montserrat"/>
                <a:sym typeface="Montserrat"/>
              </a:rPr>
              <a:t>FABRIKAT</a:t>
            </a:r>
          </a:p>
        </p:txBody>
      </p:sp>
      <p:sp>
        <p:nvSpPr>
          <p:cNvPr name="TextBox 59" id="59"/>
          <p:cNvSpPr txBox="true"/>
          <p:nvPr/>
        </p:nvSpPr>
        <p:spPr>
          <a:xfrm rot="0">
            <a:off x="2455663" y="8198981"/>
            <a:ext cx="3772859" cy="337185"/>
          </a:xfrm>
          <a:prstGeom prst="rect">
            <a:avLst/>
          </a:prstGeom>
        </p:spPr>
        <p:txBody>
          <a:bodyPr anchor="t" rtlCol="false" tIns="0" lIns="0" bIns="0" rIns="0">
            <a:spAutoFit/>
          </a:bodyPr>
          <a:lstStyle/>
          <a:p>
            <a:pPr algn="l" marL="0" indent="0" lvl="0">
              <a:lnSpc>
                <a:spcPts val="2879"/>
              </a:lnSpc>
              <a:spcBef>
                <a:spcPct val="0"/>
              </a:spcBef>
            </a:pPr>
            <a:r>
              <a:rPr lang="en-US" sz="1799" spc="43">
                <a:solidFill>
                  <a:srgbClr val="3B3B3B"/>
                </a:solidFill>
                <a:latin typeface="Montserrat"/>
                <a:ea typeface="Montserrat"/>
                <a:cs typeface="Montserrat"/>
                <a:sym typeface="Montserrat"/>
              </a:rPr>
              <a:t>PARKETT</a:t>
            </a:r>
          </a:p>
        </p:txBody>
      </p:sp>
      <p:sp>
        <p:nvSpPr>
          <p:cNvPr name="TextBox 60" id="60"/>
          <p:cNvSpPr txBox="true"/>
          <p:nvPr/>
        </p:nvSpPr>
        <p:spPr>
          <a:xfrm rot="0">
            <a:off x="2455663" y="7891006"/>
            <a:ext cx="3772859" cy="388621"/>
          </a:xfrm>
          <a:prstGeom prst="rect">
            <a:avLst/>
          </a:prstGeom>
        </p:spPr>
        <p:txBody>
          <a:bodyPr anchor="t" rtlCol="false" tIns="0" lIns="0" bIns="0" rIns="0">
            <a:spAutoFit/>
          </a:bodyPr>
          <a:lstStyle/>
          <a:p>
            <a:pPr algn="l" marL="0" indent="0" lvl="0">
              <a:lnSpc>
                <a:spcPts val="3359"/>
              </a:lnSpc>
              <a:spcBef>
                <a:spcPct val="0"/>
              </a:spcBef>
            </a:pPr>
            <a:r>
              <a:rPr lang="en-US" b="true" sz="2099">
                <a:solidFill>
                  <a:srgbClr val="3B3B3B"/>
                </a:solidFill>
                <a:latin typeface="Cormorant Garamond Bold"/>
                <a:ea typeface="Cormorant Garamond Bold"/>
                <a:cs typeface="Cormorant Garamond Bold"/>
                <a:sym typeface="Cormorant Garamond Bold"/>
              </a:rPr>
              <a:t>KÜCHE</a:t>
            </a:r>
          </a:p>
        </p:txBody>
      </p:sp>
      <p:sp>
        <p:nvSpPr>
          <p:cNvPr name="TextBox 61" id="61"/>
          <p:cNvSpPr txBox="true"/>
          <p:nvPr/>
        </p:nvSpPr>
        <p:spPr>
          <a:xfrm rot="0">
            <a:off x="2455663" y="4749344"/>
            <a:ext cx="3772859" cy="337185"/>
          </a:xfrm>
          <a:prstGeom prst="rect">
            <a:avLst/>
          </a:prstGeom>
        </p:spPr>
        <p:txBody>
          <a:bodyPr anchor="t" rtlCol="false" tIns="0" lIns="0" bIns="0" rIns="0">
            <a:spAutoFit/>
          </a:bodyPr>
          <a:lstStyle/>
          <a:p>
            <a:pPr algn="l" marL="0" indent="0" lvl="0">
              <a:lnSpc>
                <a:spcPts val="2879"/>
              </a:lnSpc>
              <a:spcBef>
                <a:spcPct val="0"/>
              </a:spcBef>
            </a:pPr>
            <a:r>
              <a:rPr lang="en-US" sz="1799" spc="43">
                <a:solidFill>
                  <a:srgbClr val="3B3B3B"/>
                </a:solidFill>
                <a:latin typeface="Montserrat"/>
                <a:ea typeface="Montserrat"/>
                <a:cs typeface="Montserrat"/>
                <a:sym typeface="Montserrat"/>
              </a:rPr>
              <a:t>FABRIKAT</a:t>
            </a:r>
          </a:p>
        </p:txBody>
      </p:sp>
      <p:sp>
        <p:nvSpPr>
          <p:cNvPr name="TextBox 62" id="62"/>
          <p:cNvSpPr txBox="true"/>
          <p:nvPr/>
        </p:nvSpPr>
        <p:spPr>
          <a:xfrm rot="0">
            <a:off x="2455663" y="4478834"/>
            <a:ext cx="3772859" cy="337185"/>
          </a:xfrm>
          <a:prstGeom prst="rect">
            <a:avLst/>
          </a:prstGeom>
        </p:spPr>
        <p:txBody>
          <a:bodyPr anchor="t" rtlCol="false" tIns="0" lIns="0" bIns="0" rIns="0">
            <a:spAutoFit/>
          </a:bodyPr>
          <a:lstStyle/>
          <a:p>
            <a:pPr algn="l" marL="0" indent="0" lvl="0">
              <a:lnSpc>
                <a:spcPts val="2879"/>
              </a:lnSpc>
              <a:spcBef>
                <a:spcPct val="0"/>
              </a:spcBef>
            </a:pPr>
            <a:r>
              <a:rPr lang="en-US" sz="1799" spc="43">
                <a:solidFill>
                  <a:srgbClr val="3B3B3B"/>
                </a:solidFill>
                <a:latin typeface="Montserrat"/>
                <a:ea typeface="Montserrat"/>
                <a:cs typeface="Montserrat"/>
                <a:sym typeface="Montserrat"/>
              </a:rPr>
              <a:t>DESIGNERBODEN</a:t>
            </a:r>
          </a:p>
        </p:txBody>
      </p:sp>
      <p:sp>
        <p:nvSpPr>
          <p:cNvPr name="TextBox 63" id="63"/>
          <p:cNvSpPr txBox="true"/>
          <p:nvPr/>
        </p:nvSpPr>
        <p:spPr>
          <a:xfrm rot="0">
            <a:off x="2455663" y="4170858"/>
            <a:ext cx="3772859" cy="388621"/>
          </a:xfrm>
          <a:prstGeom prst="rect">
            <a:avLst/>
          </a:prstGeom>
        </p:spPr>
        <p:txBody>
          <a:bodyPr anchor="t" rtlCol="false" tIns="0" lIns="0" bIns="0" rIns="0">
            <a:spAutoFit/>
          </a:bodyPr>
          <a:lstStyle/>
          <a:p>
            <a:pPr algn="l" marL="0" indent="0" lvl="0">
              <a:lnSpc>
                <a:spcPts val="3359"/>
              </a:lnSpc>
              <a:spcBef>
                <a:spcPct val="0"/>
              </a:spcBef>
            </a:pPr>
            <a:r>
              <a:rPr lang="en-US" b="true" sz="2099">
                <a:solidFill>
                  <a:srgbClr val="3B3B3B"/>
                </a:solidFill>
                <a:latin typeface="Cormorant Garamond Bold"/>
                <a:ea typeface="Cormorant Garamond Bold"/>
                <a:cs typeface="Cormorant Garamond Bold"/>
                <a:sym typeface="Cormorant Garamond Bold"/>
              </a:rPr>
              <a:t>SCHLAFZIMMER</a:t>
            </a:r>
          </a:p>
        </p:txBody>
      </p:sp>
      <p:sp>
        <p:nvSpPr>
          <p:cNvPr name="TextBox 64" id="64"/>
          <p:cNvSpPr txBox="true"/>
          <p:nvPr/>
        </p:nvSpPr>
        <p:spPr>
          <a:xfrm rot="0">
            <a:off x="11021704" y="568845"/>
            <a:ext cx="6237596" cy="240665"/>
          </a:xfrm>
          <a:prstGeom prst="rect">
            <a:avLst/>
          </a:prstGeom>
        </p:spPr>
        <p:txBody>
          <a:bodyPr anchor="t" rtlCol="false" tIns="0" lIns="0" bIns="0" rIns="0">
            <a:spAutoFit/>
          </a:bodyPr>
          <a:lstStyle/>
          <a:p>
            <a:pPr algn="r">
              <a:lnSpc>
                <a:spcPts val="1960"/>
              </a:lnSpc>
              <a:spcBef>
                <a:spcPct val="0"/>
              </a:spcBef>
            </a:pPr>
            <a:r>
              <a:rPr lang="en-US" sz="1400">
                <a:solidFill>
                  <a:srgbClr val="3B3B3B"/>
                </a:solidFill>
                <a:latin typeface="Montserrat"/>
                <a:ea typeface="Montserrat"/>
                <a:cs typeface="Montserrat"/>
                <a:sym typeface="Montserrat"/>
              </a:rPr>
              <a:t>OBJEKT NUMMER |  KONZEPT, JEDE STADT</a:t>
            </a:r>
          </a:p>
        </p:txBody>
      </p:sp>
      <p:sp>
        <p:nvSpPr>
          <p:cNvPr name="TextBox 65" id="65"/>
          <p:cNvSpPr txBox="true"/>
          <p:nvPr/>
        </p:nvSpPr>
        <p:spPr>
          <a:xfrm rot="0">
            <a:off x="1111766" y="228802"/>
            <a:ext cx="12175481" cy="676275"/>
          </a:xfrm>
          <a:prstGeom prst="rect">
            <a:avLst/>
          </a:prstGeom>
        </p:spPr>
        <p:txBody>
          <a:bodyPr anchor="t" rtlCol="false" tIns="0" lIns="0" bIns="0" rIns="0">
            <a:spAutoFit/>
          </a:bodyPr>
          <a:lstStyle/>
          <a:p>
            <a:pPr algn="l" marL="0" indent="0" lvl="0">
              <a:lnSpc>
                <a:spcPts val="5399"/>
              </a:lnSpc>
              <a:spcBef>
                <a:spcPct val="0"/>
              </a:spcBef>
            </a:pPr>
            <a:r>
              <a:rPr lang="en-US" b="true" sz="4499" spc="899">
                <a:solidFill>
                  <a:srgbClr val="3B3B3B"/>
                </a:solidFill>
                <a:latin typeface="Cormorant Garamond Bold"/>
                <a:ea typeface="Cormorant Garamond Bold"/>
                <a:cs typeface="Cormorant Garamond Bold"/>
                <a:sym typeface="Cormorant Garamond Bold"/>
              </a:rPr>
              <a:t>GRUNDRISS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DAGhBgeFRIk</dc:identifier>
  <dcterms:modified xsi:type="dcterms:W3CDTF">2011-08-01T06:04:30Z</dcterms:modified>
  <cp:revision>1</cp:revision>
</cp:coreProperties>
</file>